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7" r:id="rId3"/>
    <p:sldId id="299" r:id="rId4"/>
    <p:sldId id="269" r:id="rId5"/>
    <p:sldId id="270" r:id="rId6"/>
    <p:sldId id="271" r:id="rId7"/>
    <p:sldId id="272" r:id="rId8"/>
    <p:sldId id="300" r:id="rId9"/>
    <p:sldId id="301" r:id="rId10"/>
    <p:sldId id="275" r:id="rId11"/>
    <p:sldId id="274" r:id="rId12"/>
    <p:sldId id="277" r:id="rId13"/>
    <p:sldId id="282" r:id="rId14"/>
    <p:sldId id="276" r:id="rId15"/>
    <p:sldId id="278" r:id="rId16"/>
    <p:sldId id="283" r:id="rId17"/>
    <p:sldId id="279" r:id="rId18"/>
    <p:sldId id="284" r:id="rId19"/>
    <p:sldId id="281" r:id="rId20"/>
    <p:sldId id="285" r:id="rId21"/>
    <p:sldId id="286" r:id="rId22"/>
    <p:sldId id="280"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67" r:id="rId36"/>
    <p:sldId id="268" r:id="rId37"/>
  </p:sldIdLst>
  <p:sldSz cx="9144000" cy="6858000" type="screen4x3"/>
  <p:notesSz cx="6662738" cy="9926638"/>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100" d="100"/>
          <a:sy n="100" d="100"/>
        </p:scale>
        <p:origin x="-210" y="-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887663" cy="496888"/>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773488" y="0"/>
            <a:ext cx="2887662" cy="496888"/>
          </a:xfrm>
          <a:prstGeom prst="rect">
            <a:avLst/>
          </a:prstGeom>
        </p:spPr>
        <p:txBody>
          <a:bodyPr vert="horz" lIns="91440" tIns="45720" rIns="91440" bIns="45720" rtlCol="0"/>
          <a:lstStyle>
            <a:lvl1pPr algn="r">
              <a:defRPr sz="1200"/>
            </a:lvl1pPr>
          </a:lstStyle>
          <a:p>
            <a:fld id="{382A7FBD-0645-474A-AE3C-20CB0B848FF3}" type="datetimeFigureOut">
              <a:rPr lang="es-AR" smtClean="0"/>
              <a:pPr/>
              <a:t>15/11/2017</a:t>
            </a:fld>
            <a:endParaRPr lang="es-AR"/>
          </a:p>
        </p:txBody>
      </p:sp>
      <p:sp>
        <p:nvSpPr>
          <p:cNvPr id="4" name="3 Marcador de imagen de diapositiva"/>
          <p:cNvSpPr>
            <a:spLocks noGrp="1" noRot="1" noChangeAspect="1"/>
          </p:cNvSpPr>
          <p:nvPr>
            <p:ph type="sldImg" idx="2"/>
          </p:nvPr>
        </p:nvSpPr>
        <p:spPr>
          <a:xfrm>
            <a:off x="850900" y="744538"/>
            <a:ext cx="4962525" cy="3722687"/>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66750" y="4714875"/>
            <a:ext cx="5329238" cy="4467225"/>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9428163"/>
            <a:ext cx="2887663" cy="496887"/>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773488" y="9428163"/>
            <a:ext cx="2887662" cy="496887"/>
          </a:xfrm>
          <a:prstGeom prst="rect">
            <a:avLst/>
          </a:prstGeom>
        </p:spPr>
        <p:txBody>
          <a:bodyPr vert="horz" lIns="91440" tIns="45720" rIns="91440" bIns="45720" rtlCol="0" anchor="b"/>
          <a:lstStyle>
            <a:lvl1pPr algn="r">
              <a:defRPr sz="1200"/>
            </a:lvl1pPr>
          </a:lstStyle>
          <a:p>
            <a:fld id="{86990290-65D8-430A-B464-793B7982BF14}" type="slidenum">
              <a:rPr lang="es-AR" smtClean="0"/>
              <a:pPr/>
              <a:t>‹Nº›</a:t>
            </a:fld>
            <a:endParaRPr lang="es-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842C16D7-1365-4277-A204-69A1972B2194}" type="datetimeFigureOut">
              <a:rPr lang="es-AR" smtClean="0"/>
              <a:pPr/>
              <a:t>15/11/2017</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104B1510-0EBF-4A34-BF78-C35A2C60EB4A}" type="slidenum">
              <a:rPr lang="es-AR" smtClean="0"/>
              <a:pPr/>
              <a:t>‹Nº›</a:t>
            </a:fld>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842C16D7-1365-4277-A204-69A1972B2194}" type="datetimeFigureOut">
              <a:rPr lang="es-AR" smtClean="0"/>
              <a:pPr/>
              <a:t>15/11/2017</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104B1510-0EBF-4A34-BF78-C35A2C60EB4A}" type="slidenum">
              <a:rPr lang="es-AR" smtClean="0"/>
              <a:pPr/>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842C16D7-1365-4277-A204-69A1972B2194}" type="datetimeFigureOut">
              <a:rPr lang="es-AR" smtClean="0"/>
              <a:pPr/>
              <a:t>15/11/2017</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104B1510-0EBF-4A34-BF78-C35A2C60EB4A}" type="slidenum">
              <a:rPr lang="es-AR" smtClean="0"/>
              <a:pPr/>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842C16D7-1365-4277-A204-69A1972B2194}" type="datetimeFigureOut">
              <a:rPr lang="es-AR" smtClean="0"/>
              <a:pPr/>
              <a:t>15/11/2017</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104B1510-0EBF-4A34-BF78-C35A2C60EB4A}" type="slidenum">
              <a:rPr lang="es-AR" smtClean="0"/>
              <a:pPr/>
              <a:t>‹Nº›</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42C16D7-1365-4277-A204-69A1972B2194}" type="datetimeFigureOut">
              <a:rPr lang="es-AR" smtClean="0"/>
              <a:pPr/>
              <a:t>15/11/2017</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104B1510-0EBF-4A34-BF78-C35A2C60EB4A}" type="slidenum">
              <a:rPr lang="es-AR" smtClean="0"/>
              <a:pPr/>
              <a:t>‹Nº›</a:t>
            </a:fld>
            <a:endParaRPr lang="es-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842C16D7-1365-4277-A204-69A1972B2194}" type="datetimeFigureOut">
              <a:rPr lang="es-AR" smtClean="0"/>
              <a:pPr/>
              <a:t>15/11/2017</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104B1510-0EBF-4A34-BF78-C35A2C60EB4A}" type="slidenum">
              <a:rPr lang="es-AR" smtClean="0"/>
              <a:pPr/>
              <a:t>‹Nº›</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842C16D7-1365-4277-A204-69A1972B2194}" type="datetimeFigureOut">
              <a:rPr lang="es-AR" smtClean="0"/>
              <a:pPr/>
              <a:t>15/11/2017</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104B1510-0EBF-4A34-BF78-C35A2C60EB4A}" type="slidenum">
              <a:rPr lang="es-AR" smtClean="0"/>
              <a:pPr/>
              <a:t>‹Nº›</a:t>
            </a:fld>
            <a:endParaRPr lang="es-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842C16D7-1365-4277-A204-69A1972B2194}" type="datetimeFigureOut">
              <a:rPr lang="es-AR" smtClean="0"/>
              <a:pPr/>
              <a:t>15/11/2017</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104B1510-0EBF-4A34-BF78-C35A2C60EB4A}" type="slidenum">
              <a:rPr lang="es-AR" smtClean="0"/>
              <a:pPr/>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42C16D7-1365-4277-A204-69A1972B2194}" type="datetimeFigureOut">
              <a:rPr lang="es-AR" smtClean="0"/>
              <a:pPr/>
              <a:t>15/11/2017</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104B1510-0EBF-4A34-BF78-C35A2C60EB4A}" type="slidenum">
              <a:rPr lang="es-AR" smtClean="0"/>
              <a:pPr/>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42C16D7-1365-4277-A204-69A1972B2194}" type="datetimeFigureOut">
              <a:rPr lang="es-AR" smtClean="0"/>
              <a:pPr/>
              <a:t>15/11/2017</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104B1510-0EBF-4A34-BF78-C35A2C60EB4A}" type="slidenum">
              <a:rPr lang="es-AR" smtClean="0"/>
              <a:pPr/>
              <a:t>‹Nº›</a:t>
            </a:fld>
            <a:endParaRPr lang="es-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42C16D7-1365-4277-A204-69A1972B2194}" type="datetimeFigureOut">
              <a:rPr lang="es-AR" smtClean="0"/>
              <a:pPr/>
              <a:t>15/11/2017</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104B1510-0EBF-4A34-BF78-C35A2C60EB4A}" type="slidenum">
              <a:rPr lang="es-AR" smtClean="0"/>
              <a:pPr/>
              <a:t>‹Nº›</a:t>
            </a:fld>
            <a:endParaRPr lang="es-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2C16D7-1365-4277-A204-69A1972B2194}" type="datetimeFigureOut">
              <a:rPr lang="es-AR" smtClean="0"/>
              <a:pPr/>
              <a:t>15/11/2017</a:t>
            </a:fld>
            <a:endParaRPr lang="es-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4B1510-0EBF-4A34-BF78-C35A2C60EB4A}" type="slidenum">
              <a:rPr lang="es-AR" smtClean="0"/>
              <a:pPr/>
              <a:t>‹Nº›</a:t>
            </a:fld>
            <a:endParaRPr lang="es-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18" Type="http://schemas.openxmlformats.org/officeDocument/2006/relationships/image" Target="../media/image26.jpeg"/><Relationship Id="rId3" Type="http://schemas.openxmlformats.org/officeDocument/2006/relationships/image" Target="../media/image2.png"/><Relationship Id="rId7" Type="http://schemas.openxmlformats.org/officeDocument/2006/relationships/image" Target="../media/image15.jpeg"/><Relationship Id="rId12" Type="http://schemas.openxmlformats.org/officeDocument/2006/relationships/image" Target="../media/image20.jpeg"/><Relationship Id="rId17" Type="http://schemas.openxmlformats.org/officeDocument/2006/relationships/image" Target="../media/image25.jpeg"/><Relationship Id="rId2" Type="http://schemas.openxmlformats.org/officeDocument/2006/relationships/image" Target="../media/image1.png"/><Relationship Id="rId16" Type="http://schemas.openxmlformats.org/officeDocument/2006/relationships/image" Target="../media/image24.jpeg"/><Relationship Id="rId1" Type="http://schemas.openxmlformats.org/officeDocument/2006/relationships/slideLayout" Target="../slideLayouts/slideLayout1.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5" Type="http://schemas.openxmlformats.org/officeDocument/2006/relationships/image" Target="../media/image23.jpeg"/><Relationship Id="rId10" Type="http://schemas.openxmlformats.org/officeDocument/2006/relationships/image" Target="../media/image18.jpeg"/><Relationship Id="rId4" Type="http://schemas.openxmlformats.org/officeDocument/2006/relationships/image" Target="../media/image3.jpeg"/><Relationship Id="rId9" Type="http://schemas.openxmlformats.org/officeDocument/2006/relationships/image" Target="../media/image17.jpeg"/><Relationship Id="rId14" Type="http://schemas.openxmlformats.org/officeDocument/2006/relationships/image" Target="../media/image22.jpeg"/></Relationships>
</file>

<file path=ppt/slides/_rels/slide14.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png"/><Relationship Id="rId7"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2.png"/><Relationship Id="rId7" Type="http://schemas.openxmlformats.org/officeDocument/2006/relationships/image" Target="../media/image3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4.jpeg"/><Relationship Id="rId11" Type="http://schemas.openxmlformats.org/officeDocument/2006/relationships/image" Target="../media/image39.jpeg"/><Relationship Id="rId5" Type="http://schemas.openxmlformats.org/officeDocument/2006/relationships/image" Target="../media/image33.jpeg"/><Relationship Id="rId10" Type="http://schemas.openxmlformats.org/officeDocument/2006/relationships/image" Target="../media/image38.jpeg"/><Relationship Id="rId4" Type="http://schemas.openxmlformats.org/officeDocument/2006/relationships/image" Target="../media/image3.jpeg"/><Relationship Id="rId9"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2.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3.png"/><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4.png"/><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5.png"/><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8.jpeg"/><Relationship Id="rId4" Type="http://schemas.openxmlformats.org/officeDocument/2006/relationships/image" Target="../media/image3.jpe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xministerio-de-cultura-presidencia-logo.png.pagespeed.ic.4t-xnsZKCm.png"/>
          <p:cNvPicPr>
            <a:picLocks noChangeAspect="1"/>
          </p:cNvPicPr>
          <p:nvPr/>
        </p:nvPicPr>
        <p:blipFill>
          <a:blip r:embed="rId2"/>
          <a:stretch>
            <a:fillRect/>
          </a:stretch>
        </p:blipFill>
        <p:spPr>
          <a:xfrm>
            <a:off x="214282" y="357166"/>
            <a:ext cx="1857388" cy="341153"/>
          </a:xfrm>
          <a:prstGeom prst="rect">
            <a:avLst/>
          </a:prstGeom>
        </p:spPr>
      </p:pic>
      <p:pic>
        <p:nvPicPr>
          <p:cNvPr id="5" name="4 Imagen" descr="xlogo-horizontal-azul-oscuro.png.pagespeed.ic.a2-w2kuKvh.png"/>
          <p:cNvPicPr>
            <a:picLocks noChangeAspect="1"/>
          </p:cNvPicPr>
          <p:nvPr/>
        </p:nvPicPr>
        <p:blipFill>
          <a:blip r:embed="rId3"/>
          <a:stretch>
            <a:fillRect/>
          </a:stretch>
        </p:blipFill>
        <p:spPr>
          <a:xfrm>
            <a:off x="7500958" y="357166"/>
            <a:ext cx="1312915" cy="285752"/>
          </a:xfrm>
          <a:prstGeom prst="rect">
            <a:avLst/>
          </a:prstGeom>
        </p:spPr>
      </p:pic>
      <p:sp>
        <p:nvSpPr>
          <p:cNvPr id="6" name="5 CuadroTexto"/>
          <p:cNvSpPr txBox="1"/>
          <p:nvPr/>
        </p:nvSpPr>
        <p:spPr>
          <a:xfrm>
            <a:off x="2500298" y="285728"/>
            <a:ext cx="4286280" cy="523220"/>
          </a:xfrm>
          <a:prstGeom prst="rect">
            <a:avLst/>
          </a:prstGeom>
          <a:noFill/>
        </p:spPr>
        <p:txBody>
          <a:bodyPr wrap="square" rtlCol="0">
            <a:spAutoFit/>
          </a:bodyPr>
          <a:lstStyle/>
          <a:p>
            <a:pPr algn="ctr"/>
            <a:r>
              <a:rPr lang="es-AR" sz="1600" dirty="0" smtClean="0">
                <a:solidFill>
                  <a:schemeClr val="tx1">
                    <a:lumMod val="50000"/>
                    <a:lumOff val="50000"/>
                  </a:schemeClr>
                </a:solidFill>
                <a:latin typeface="Arial Rounded MT Bold" pitchFamily="34" charset="0"/>
              </a:rPr>
              <a:t>VI Encuentro Nacional de Catalogadores </a:t>
            </a:r>
            <a:r>
              <a:rPr lang="es-AR" sz="1200" dirty="0" smtClean="0">
                <a:solidFill>
                  <a:schemeClr val="tx1">
                    <a:lumMod val="50000"/>
                    <a:lumOff val="50000"/>
                  </a:schemeClr>
                </a:solidFill>
                <a:latin typeface="Arial Rounded MT Bold" pitchFamily="34" charset="0"/>
              </a:rPr>
              <a:t>(15-17 nov. 2017)</a:t>
            </a:r>
            <a:endParaRPr lang="es-AR" sz="1200" dirty="0">
              <a:solidFill>
                <a:schemeClr val="tx1">
                  <a:lumMod val="50000"/>
                  <a:lumOff val="50000"/>
                </a:schemeClr>
              </a:solidFill>
              <a:latin typeface="Arial Rounded MT Bold" pitchFamily="34" charset="0"/>
            </a:endParaRPr>
          </a:p>
        </p:txBody>
      </p:sp>
      <p:sp>
        <p:nvSpPr>
          <p:cNvPr id="8" name="7 CuadroTexto"/>
          <p:cNvSpPr txBox="1"/>
          <p:nvPr/>
        </p:nvSpPr>
        <p:spPr>
          <a:xfrm>
            <a:off x="1000100" y="2000240"/>
            <a:ext cx="7143800" cy="584775"/>
          </a:xfrm>
          <a:prstGeom prst="rect">
            <a:avLst/>
          </a:prstGeom>
          <a:noFill/>
        </p:spPr>
        <p:txBody>
          <a:bodyPr wrap="square" rtlCol="0">
            <a:spAutoFit/>
          </a:bodyPr>
          <a:lstStyle/>
          <a:p>
            <a:pPr algn="ctr"/>
            <a:r>
              <a:rPr lang="es-AR" sz="1600" dirty="0" smtClean="0">
                <a:solidFill>
                  <a:schemeClr val="tx1">
                    <a:lumMod val="50000"/>
                    <a:lumOff val="50000"/>
                  </a:schemeClr>
                </a:solidFill>
                <a:latin typeface="Arial Rounded MT Bold" pitchFamily="34" charset="0"/>
              </a:rPr>
              <a:t>LA CATALOGACIÓN COOPERATIVA EN LA </a:t>
            </a:r>
          </a:p>
          <a:p>
            <a:pPr algn="ctr"/>
            <a:r>
              <a:rPr lang="es-AR" sz="1600" dirty="0" smtClean="0">
                <a:solidFill>
                  <a:schemeClr val="tx1">
                    <a:lumMod val="50000"/>
                    <a:lumOff val="50000"/>
                  </a:schemeClr>
                </a:solidFill>
                <a:latin typeface="Arial Rounded MT Bold" pitchFamily="34" charset="0"/>
              </a:rPr>
              <a:t>RED DE BIBLIOTECAS DE VICENTE LÓPEZ </a:t>
            </a:r>
          </a:p>
        </p:txBody>
      </p:sp>
      <p:graphicFrame>
        <p:nvGraphicFramePr>
          <p:cNvPr id="10" name="9 Tabla"/>
          <p:cNvGraphicFramePr>
            <a:graphicFrameLocks noGrp="1"/>
          </p:cNvGraphicFramePr>
          <p:nvPr/>
        </p:nvGraphicFramePr>
        <p:xfrm>
          <a:off x="1500166" y="3643314"/>
          <a:ext cx="6215106" cy="1598295"/>
        </p:xfrm>
        <a:graphic>
          <a:graphicData uri="http://schemas.openxmlformats.org/drawingml/2006/table">
            <a:tbl>
              <a:tblPr/>
              <a:tblGrid>
                <a:gridCol w="3107553"/>
                <a:gridCol w="3107553"/>
              </a:tblGrid>
              <a:tr h="802005">
                <a:tc>
                  <a:txBody>
                    <a:bodyPr/>
                    <a:lstStyle/>
                    <a:p>
                      <a:pPr algn="ctr">
                        <a:lnSpc>
                          <a:spcPts val="1200"/>
                        </a:lnSpc>
                        <a:spcBef>
                          <a:spcPts val="600"/>
                        </a:spcBef>
                        <a:spcAft>
                          <a:spcPts val="0"/>
                        </a:spcAft>
                      </a:pPr>
                      <a:r>
                        <a:rPr lang="es-AR" sz="1200" dirty="0" smtClean="0">
                          <a:solidFill>
                            <a:schemeClr val="tx1">
                              <a:lumMod val="50000"/>
                              <a:lumOff val="50000"/>
                            </a:schemeClr>
                          </a:solidFill>
                          <a:latin typeface="Arial Rounded MT Bold" pitchFamily="34" charset="0"/>
                          <a:ea typeface="Times New Roman"/>
                          <a:cs typeface="Calibri"/>
                        </a:rPr>
                        <a:t>Silvia Beatriz BORETTINI</a:t>
                      </a:r>
                      <a:endParaRPr lang="es-AR" sz="1100" dirty="0">
                        <a:solidFill>
                          <a:schemeClr val="tx1">
                            <a:lumMod val="50000"/>
                            <a:lumOff val="50000"/>
                          </a:schemeClr>
                        </a:solidFill>
                        <a:latin typeface="Arial Rounded MT Bold" pitchFamily="34" charset="0"/>
                        <a:ea typeface="Times New Roman"/>
                        <a:cs typeface="Calibri"/>
                      </a:endParaRPr>
                    </a:p>
                    <a:p>
                      <a:pPr algn="ctr">
                        <a:lnSpc>
                          <a:spcPts val="1200"/>
                        </a:lnSpc>
                        <a:spcBef>
                          <a:spcPts val="600"/>
                        </a:spcBef>
                        <a:spcAft>
                          <a:spcPts val="0"/>
                        </a:spcAft>
                      </a:pPr>
                      <a:r>
                        <a:rPr lang="es-AR" sz="1200" dirty="0" smtClean="0">
                          <a:solidFill>
                            <a:schemeClr val="tx1">
                              <a:lumMod val="50000"/>
                              <a:lumOff val="50000"/>
                            </a:schemeClr>
                          </a:solidFill>
                          <a:latin typeface="Arial Rounded MT Bold" pitchFamily="34" charset="0"/>
                          <a:ea typeface="Times New Roman"/>
                          <a:cs typeface="Calibri"/>
                        </a:rPr>
                        <a:t>silvia.borettini@vicentelopez.gov.ar</a:t>
                      </a:r>
                      <a:endParaRPr lang="es-AR" sz="1100" dirty="0">
                        <a:solidFill>
                          <a:schemeClr val="tx1">
                            <a:lumMod val="50000"/>
                            <a:lumOff val="50000"/>
                          </a:schemeClr>
                        </a:solidFill>
                        <a:latin typeface="Arial Rounded MT Bold" pitchFamily="34" charset="0"/>
                        <a:ea typeface="Times New Roman"/>
                        <a:cs typeface="Calibri"/>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ctr">
                        <a:lnSpc>
                          <a:spcPts val="1200"/>
                        </a:lnSpc>
                        <a:spcBef>
                          <a:spcPts val="600"/>
                        </a:spcBef>
                        <a:spcAft>
                          <a:spcPts val="0"/>
                        </a:spcAft>
                      </a:pPr>
                      <a:r>
                        <a:rPr lang="en-US" sz="1200" dirty="0" smtClean="0">
                          <a:solidFill>
                            <a:schemeClr val="tx1">
                              <a:lumMod val="50000"/>
                              <a:lumOff val="50000"/>
                            </a:schemeClr>
                          </a:solidFill>
                          <a:latin typeface="Arial Rounded MT Bold" pitchFamily="34" charset="0"/>
                          <a:ea typeface="Times New Roman"/>
                          <a:cs typeface="Calibri"/>
                        </a:rPr>
                        <a:t>Daniel </a:t>
                      </a:r>
                      <a:r>
                        <a:rPr lang="en-US" sz="1200" dirty="0">
                          <a:solidFill>
                            <a:schemeClr val="tx1">
                              <a:lumMod val="50000"/>
                              <a:lumOff val="50000"/>
                            </a:schemeClr>
                          </a:solidFill>
                          <a:latin typeface="Arial Rounded MT Bold" pitchFamily="34" charset="0"/>
                          <a:ea typeface="Times New Roman"/>
                          <a:cs typeface="Calibri"/>
                        </a:rPr>
                        <a:t>HERMIDA PEZZELATTO</a:t>
                      </a:r>
                      <a:endParaRPr lang="es-AR" sz="1100" dirty="0">
                        <a:solidFill>
                          <a:schemeClr val="tx1">
                            <a:lumMod val="50000"/>
                            <a:lumOff val="50000"/>
                          </a:schemeClr>
                        </a:solidFill>
                        <a:latin typeface="Arial Rounded MT Bold" pitchFamily="34" charset="0"/>
                        <a:ea typeface="Times New Roman"/>
                        <a:cs typeface="Calibri"/>
                      </a:endParaRPr>
                    </a:p>
                    <a:p>
                      <a:pPr algn="ctr">
                        <a:lnSpc>
                          <a:spcPts val="1200"/>
                        </a:lnSpc>
                        <a:spcBef>
                          <a:spcPts val="600"/>
                        </a:spcBef>
                        <a:spcAft>
                          <a:spcPts val="0"/>
                        </a:spcAft>
                      </a:pPr>
                      <a:r>
                        <a:rPr lang="en-US" sz="1200" dirty="0" smtClean="0">
                          <a:solidFill>
                            <a:schemeClr val="tx1">
                              <a:lumMod val="50000"/>
                              <a:lumOff val="50000"/>
                            </a:schemeClr>
                          </a:solidFill>
                          <a:latin typeface="Arial Rounded MT Bold" pitchFamily="34" charset="0"/>
                          <a:ea typeface="Times New Roman"/>
                          <a:cs typeface="Calibri"/>
                        </a:rPr>
                        <a:t>daniel.hermida@vicentelopez.gov.ar</a:t>
                      </a:r>
                      <a:endParaRPr lang="es-AR" sz="1100" dirty="0">
                        <a:solidFill>
                          <a:schemeClr val="tx1">
                            <a:lumMod val="50000"/>
                            <a:lumOff val="50000"/>
                          </a:schemeClr>
                        </a:solidFill>
                        <a:latin typeface="Arial Rounded MT Bold" pitchFamily="34" charset="0"/>
                        <a:ea typeface="Times New Roman"/>
                        <a:cs typeface="Calibri"/>
                      </a:endParaRPr>
                    </a:p>
                  </a:txBody>
                  <a:tcPr marL="68580" marR="68580" marT="0" marB="0">
                    <a:lnL>
                      <a:noFill/>
                    </a:lnL>
                    <a:lnR>
                      <a:noFill/>
                    </a:lnR>
                    <a:lnT>
                      <a:noFill/>
                    </a:lnT>
                    <a:lnB w="12700" cmpd="sng">
                      <a:noFill/>
                      <a:prstDash val="solid"/>
                    </a:lnB>
                    <a:lnTlToBr w="12700" cmpd="sng">
                      <a:noFill/>
                      <a:prstDash val="solid"/>
                    </a:lnTlToBr>
                    <a:lnBlToTr w="12700" cmpd="sng">
                      <a:noFill/>
                      <a:prstDash val="solid"/>
                    </a:lnBlToTr>
                  </a:tcPr>
                </a:tc>
              </a:tr>
              <a:tr h="796290">
                <a:tc>
                  <a:txBody>
                    <a:bodyPr/>
                    <a:lstStyle/>
                    <a:p>
                      <a:pPr algn="ctr">
                        <a:lnSpc>
                          <a:spcPts val="1200"/>
                        </a:lnSpc>
                        <a:spcBef>
                          <a:spcPts val="600"/>
                        </a:spcBef>
                        <a:spcAft>
                          <a:spcPts val="0"/>
                        </a:spcAft>
                      </a:pPr>
                      <a:endParaRPr lang="es-AR" sz="1200" dirty="0" smtClean="0">
                        <a:solidFill>
                          <a:schemeClr val="tx1">
                            <a:lumMod val="50000"/>
                            <a:lumOff val="50000"/>
                          </a:schemeClr>
                        </a:solidFill>
                        <a:latin typeface="Arial Rounded MT Bold" pitchFamily="34" charset="0"/>
                        <a:ea typeface="Times New Roman"/>
                        <a:cs typeface="Calibri"/>
                      </a:endParaRPr>
                    </a:p>
                    <a:p>
                      <a:pPr algn="ctr">
                        <a:lnSpc>
                          <a:spcPts val="1200"/>
                        </a:lnSpc>
                        <a:spcBef>
                          <a:spcPts val="600"/>
                        </a:spcBef>
                        <a:spcAft>
                          <a:spcPts val="0"/>
                        </a:spcAft>
                      </a:pPr>
                      <a:r>
                        <a:rPr lang="es-AR" sz="1200" dirty="0" smtClean="0">
                          <a:solidFill>
                            <a:schemeClr val="tx1">
                              <a:lumMod val="50000"/>
                              <a:lumOff val="50000"/>
                            </a:schemeClr>
                          </a:solidFill>
                          <a:latin typeface="Arial Rounded MT Bold" pitchFamily="34" charset="0"/>
                          <a:ea typeface="Times New Roman"/>
                          <a:cs typeface="Calibri"/>
                        </a:rPr>
                        <a:t>María del Carmen MARTÍNEZ</a:t>
                      </a:r>
                      <a:endParaRPr lang="es-AR" sz="1100" dirty="0">
                        <a:solidFill>
                          <a:schemeClr val="tx1">
                            <a:lumMod val="50000"/>
                            <a:lumOff val="50000"/>
                          </a:schemeClr>
                        </a:solidFill>
                        <a:latin typeface="Arial Rounded MT Bold" pitchFamily="34" charset="0"/>
                        <a:ea typeface="Times New Roman"/>
                        <a:cs typeface="Calibri"/>
                      </a:endParaRPr>
                    </a:p>
                    <a:p>
                      <a:pPr algn="ctr">
                        <a:lnSpc>
                          <a:spcPts val="1200"/>
                        </a:lnSpc>
                        <a:spcBef>
                          <a:spcPts val="600"/>
                        </a:spcBef>
                        <a:spcAft>
                          <a:spcPts val="0"/>
                        </a:spcAft>
                      </a:pPr>
                      <a:r>
                        <a:rPr lang="es-AR" sz="1200" dirty="0" smtClean="0">
                          <a:solidFill>
                            <a:schemeClr val="tx1">
                              <a:lumMod val="50000"/>
                              <a:lumOff val="50000"/>
                            </a:schemeClr>
                          </a:solidFill>
                          <a:latin typeface="Arial Rounded MT Bold" pitchFamily="34" charset="0"/>
                          <a:ea typeface="Times New Roman"/>
                          <a:cs typeface="Calibri"/>
                        </a:rPr>
                        <a:t>mariac.martinez@vicentelopez.gov.ar</a:t>
                      </a:r>
                      <a:endParaRPr lang="es-AR" sz="1100" dirty="0">
                        <a:solidFill>
                          <a:schemeClr val="tx1">
                            <a:lumMod val="50000"/>
                            <a:lumOff val="50000"/>
                          </a:schemeClr>
                        </a:solidFill>
                        <a:latin typeface="Arial Rounded MT Bold" pitchFamily="34" charset="0"/>
                        <a:ea typeface="Times New Roman"/>
                        <a:cs typeface="Calibri"/>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ctr">
                        <a:lnSpc>
                          <a:spcPts val="1200"/>
                        </a:lnSpc>
                        <a:spcBef>
                          <a:spcPts val="600"/>
                        </a:spcBef>
                        <a:spcAft>
                          <a:spcPts val="0"/>
                        </a:spcAft>
                      </a:pPr>
                      <a:endParaRPr lang="en-US" sz="1200" dirty="0" smtClean="0">
                        <a:solidFill>
                          <a:schemeClr val="tx1">
                            <a:lumMod val="50000"/>
                            <a:lumOff val="50000"/>
                          </a:schemeClr>
                        </a:solidFill>
                        <a:latin typeface="Arial Rounded MT Bold" pitchFamily="34" charset="0"/>
                        <a:ea typeface="Times New Roman"/>
                        <a:cs typeface="Calibri"/>
                      </a:endParaRPr>
                    </a:p>
                    <a:p>
                      <a:pPr algn="ctr">
                        <a:lnSpc>
                          <a:spcPts val="1200"/>
                        </a:lnSpc>
                        <a:spcBef>
                          <a:spcPts val="600"/>
                        </a:spcBef>
                        <a:spcAft>
                          <a:spcPts val="0"/>
                        </a:spcAft>
                      </a:pPr>
                      <a:r>
                        <a:rPr lang="en-US" sz="1200" dirty="0" err="1" smtClean="0">
                          <a:solidFill>
                            <a:schemeClr val="tx1">
                              <a:lumMod val="50000"/>
                              <a:lumOff val="50000"/>
                            </a:schemeClr>
                          </a:solidFill>
                          <a:latin typeface="Arial Rounded MT Bold" pitchFamily="34" charset="0"/>
                          <a:ea typeface="Times New Roman"/>
                          <a:cs typeface="Calibri"/>
                        </a:rPr>
                        <a:t>Lucila</a:t>
                      </a:r>
                      <a:r>
                        <a:rPr lang="en-US" sz="1200" dirty="0" smtClean="0">
                          <a:solidFill>
                            <a:schemeClr val="tx1">
                              <a:lumMod val="50000"/>
                              <a:lumOff val="50000"/>
                            </a:schemeClr>
                          </a:solidFill>
                          <a:latin typeface="Arial Rounded MT Bold" pitchFamily="34" charset="0"/>
                          <a:ea typeface="Times New Roman"/>
                          <a:cs typeface="Calibri"/>
                        </a:rPr>
                        <a:t> SATTI</a:t>
                      </a:r>
                    </a:p>
                    <a:p>
                      <a:pPr algn="ctr">
                        <a:lnSpc>
                          <a:spcPts val="1200"/>
                        </a:lnSpc>
                        <a:spcBef>
                          <a:spcPts val="600"/>
                        </a:spcBef>
                        <a:spcAft>
                          <a:spcPts val="0"/>
                        </a:spcAft>
                      </a:pPr>
                      <a:r>
                        <a:rPr lang="en-US" sz="1200" dirty="0" smtClean="0">
                          <a:solidFill>
                            <a:schemeClr val="tx1">
                              <a:lumMod val="50000"/>
                              <a:lumOff val="50000"/>
                            </a:schemeClr>
                          </a:solidFill>
                          <a:latin typeface="Arial Rounded MT Bold" pitchFamily="34" charset="0"/>
                          <a:ea typeface="Times New Roman"/>
                          <a:cs typeface="Calibri"/>
                        </a:rPr>
                        <a:t>lucila.satti@vicentelopez.gov.ar</a:t>
                      </a:r>
                      <a:endParaRPr lang="es-AR" sz="1100" dirty="0">
                        <a:solidFill>
                          <a:schemeClr val="tx1">
                            <a:lumMod val="50000"/>
                            <a:lumOff val="50000"/>
                          </a:schemeClr>
                        </a:solidFill>
                        <a:latin typeface="Arial Rounded MT Bold" pitchFamily="34" charset="0"/>
                        <a:ea typeface="Times New Roman"/>
                        <a:cs typeface="Calibri"/>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bl>
          </a:graphicData>
        </a:graphic>
      </p:graphicFrame>
      <p:pic>
        <p:nvPicPr>
          <p:cNvPr id="7" name="6 Imagen" descr="1-Logo REd mayo.jpg"/>
          <p:cNvPicPr>
            <a:picLocks noChangeAspect="1"/>
          </p:cNvPicPr>
          <p:nvPr/>
        </p:nvPicPr>
        <p:blipFill>
          <a:blip r:embed="rId4" cstate="print"/>
          <a:stretch>
            <a:fillRect/>
          </a:stretch>
        </p:blipFill>
        <p:spPr>
          <a:xfrm>
            <a:off x="2571736" y="6000768"/>
            <a:ext cx="3995936" cy="66599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xministerio-de-cultura-presidencia-logo.png.pagespeed.ic.4t-xnsZKCm.png"/>
          <p:cNvPicPr>
            <a:picLocks noChangeAspect="1"/>
          </p:cNvPicPr>
          <p:nvPr/>
        </p:nvPicPr>
        <p:blipFill>
          <a:blip r:embed="rId2"/>
          <a:stretch>
            <a:fillRect/>
          </a:stretch>
        </p:blipFill>
        <p:spPr>
          <a:xfrm>
            <a:off x="214282" y="6286520"/>
            <a:ext cx="1857388" cy="341153"/>
          </a:xfrm>
          <a:prstGeom prst="rect">
            <a:avLst/>
          </a:prstGeom>
        </p:spPr>
      </p:pic>
      <p:pic>
        <p:nvPicPr>
          <p:cNvPr id="5" name="4 Imagen" descr="xlogo-horizontal-azul-oscuro.png.pagespeed.ic.a2-w2kuKvh.png"/>
          <p:cNvPicPr>
            <a:picLocks noChangeAspect="1"/>
          </p:cNvPicPr>
          <p:nvPr/>
        </p:nvPicPr>
        <p:blipFill>
          <a:blip r:embed="rId3"/>
          <a:stretch>
            <a:fillRect/>
          </a:stretch>
        </p:blipFill>
        <p:spPr>
          <a:xfrm>
            <a:off x="7500958" y="6286520"/>
            <a:ext cx="1312915" cy="285752"/>
          </a:xfrm>
          <a:prstGeom prst="rect">
            <a:avLst/>
          </a:prstGeom>
        </p:spPr>
      </p:pic>
      <p:sp>
        <p:nvSpPr>
          <p:cNvPr id="6" name="5 CuadroTexto"/>
          <p:cNvSpPr txBox="1"/>
          <p:nvPr/>
        </p:nvSpPr>
        <p:spPr>
          <a:xfrm>
            <a:off x="2500298" y="6215082"/>
            <a:ext cx="4286280" cy="523220"/>
          </a:xfrm>
          <a:prstGeom prst="rect">
            <a:avLst/>
          </a:prstGeom>
          <a:noFill/>
        </p:spPr>
        <p:txBody>
          <a:bodyPr wrap="square" rtlCol="0">
            <a:spAutoFit/>
          </a:bodyPr>
          <a:lstStyle/>
          <a:p>
            <a:pPr algn="ctr"/>
            <a:r>
              <a:rPr lang="es-AR" sz="1600" dirty="0" smtClean="0">
                <a:solidFill>
                  <a:schemeClr val="tx1">
                    <a:lumMod val="50000"/>
                    <a:lumOff val="50000"/>
                  </a:schemeClr>
                </a:solidFill>
                <a:latin typeface="Arial Rounded MT Bold" pitchFamily="34" charset="0"/>
              </a:rPr>
              <a:t>VI Encuentro Nacional de Catalogadores </a:t>
            </a:r>
            <a:r>
              <a:rPr lang="es-AR" sz="1200" dirty="0" smtClean="0">
                <a:solidFill>
                  <a:schemeClr val="tx1">
                    <a:lumMod val="50000"/>
                    <a:lumOff val="50000"/>
                  </a:schemeClr>
                </a:solidFill>
                <a:latin typeface="Arial Rounded MT Bold" pitchFamily="34" charset="0"/>
              </a:rPr>
              <a:t>(15-17 nov. 2017)</a:t>
            </a:r>
            <a:endParaRPr lang="es-AR" sz="1200" dirty="0">
              <a:solidFill>
                <a:schemeClr val="tx1">
                  <a:lumMod val="50000"/>
                  <a:lumOff val="50000"/>
                </a:schemeClr>
              </a:solidFill>
              <a:latin typeface="Arial Rounded MT Bold" pitchFamily="34" charset="0"/>
            </a:endParaRPr>
          </a:p>
        </p:txBody>
      </p:sp>
      <p:sp>
        <p:nvSpPr>
          <p:cNvPr id="11" name="10 CuadroTexto"/>
          <p:cNvSpPr txBox="1"/>
          <p:nvPr/>
        </p:nvSpPr>
        <p:spPr>
          <a:xfrm>
            <a:off x="1000100" y="1214422"/>
            <a:ext cx="7143800" cy="276999"/>
          </a:xfrm>
          <a:prstGeom prst="rect">
            <a:avLst/>
          </a:prstGeom>
          <a:noFill/>
        </p:spPr>
        <p:txBody>
          <a:bodyPr wrap="square" rtlCol="0">
            <a:spAutoFit/>
          </a:bodyPr>
          <a:lstStyle/>
          <a:p>
            <a:pPr algn="ctr"/>
            <a:r>
              <a:rPr lang="es-AR" sz="1200" dirty="0" smtClean="0">
                <a:solidFill>
                  <a:schemeClr val="tx1">
                    <a:lumMod val="50000"/>
                    <a:lumOff val="50000"/>
                  </a:schemeClr>
                </a:solidFill>
                <a:latin typeface="Arial Rounded MT Bold" pitchFamily="34" charset="0"/>
              </a:rPr>
              <a:t>Captura de la página de inicio de la web pública del Sistema MERAN</a:t>
            </a:r>
          </a:p>
        </p:txBody>
      </p:sp>
      <p:pic>
        <p:nvPicPr>
          <p:cNvPr id="17" name="Image1" descr="Captura de pantalla completa 2082016 82745 p. m..bmp"/>
          <p:cNvPicPr>
            <a:picLocks noChangeAspect="1"/>
          </p:cNvPicPr>
          <p:nvPr/>
        </p:nvPicPr>
        <p:blipFill rotWithShape="1">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mc="http://schemas.openxmlformats.org/markup-compatibility/2006" xmlns:w14="http://schemas.microsoft.com/office/word/2010/wordml" xmlns:wp14="http://schemas.microsoft.com/office/word/2010/wordprocessingDrawing" xmlns:o="urn:schemas-microsoft-com:office:office" xmlns:w10="urn:schemas-microsoft-com:office:word" xmlns:v="urn:schemas-microsoft-com:vml" xmlns:w="http://schemas.openxmlformats.org/wordprocessingml/2006/main" xmlns="" xmlns:pic="http://schemas.openxmlformats.org/drawingml/2006/picture" xmlns:lc="http://schemas.openxmlformats.org/drawingml/2006/lockedCanvas" val="0"/>
              </a:ext>
            </a:extLst>
          </a:blip>
          <a:srcRect l="9844" t="7251" r="7332" b="6647"/>
          <a:stretch>
            <a:fillRect/>
          </a:stretch>
        </p:blipFill>
        <p:spPr>
          <a:xfrm>
            <a:off x="1785918" y="1857364"/>
            <a:ext cx="5137520" cy="3000396"/>
          </a:xfrm>
          <a:prstGeom prst="rect">
            <a:avLst/>
          </a:prstGeom>
          <a:ln>
            <a:solidFill>
              <a:schemeClr val="tx1">
                <a:lumMod val="95000"/>
                <a:lumOff val="5000"/>
              </a:schemeClr>
            </a:solidFill>
          </a:ln>
        </p:spPr>
      </p:pic>
      <p:pic>
        <p:nvPicPr>
          <p:cNvPr id="18" name="17 Imagen" descr="1-Logo REd mayo.jpg"/>
          <p:cNvPicPr>
            <a:picLocks noChangeAspect="1"/>
          </p:cNvPicPr>
          <p:nvPr/>
        </p:nvPicPr>
        <p:blipFill>
          <a:blip r:embed="rId5" cstate="print"/>
          <a:stretch>
            <a:fillRect/>
          </a:stretch>
        </p:blipFill>
        <p:spPr>
          <a:xfrm>
            <a:off x="2357422" y="142852"/>
            <a:ext cx="3995936" cy="66599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1"/>
          <p:cNvPicPr/>
          <p:nvPr/>
        </p:nvPicPr>
        <p:blipFill rotWithShape="1">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mc="http://schemas.openxmlformats.org/markup-compatibility/2006" xmlns:w14="http://schemas.microsoft.com/office/word/2010/wordml" xmlns:wp14="http://schemas.microsoft.com/office/word/2010/wordprocessingDrawing" xmlns:o="urn:schemas-microsoft-com:office:office" xmlns:w10="urn:schemas-microsoft-com:office:word" xmlns:v="urn:schemas-microsoft-com:vml" xmlns:w="http://schemas.openxmlformats.org/wordprocessingml/2006/main" xmlns="" xmlns:pic="http://schemas.openxmlformats.org/drawingml/2006/picture" xmlns:lc="http://schemas.openxmlformats.org/drawingml/2006/lockedCanvas" val="0"/>
              </a:ext>
            </a:extLst>
          </a:blip>
          <a:srcRect t="5617" r="44189" b="35481"/>
          <a:stretch>
            <a:fillRect/>
          </a:stretch>
        </p:blipFill>
        <p:spPr>
          <a:xfrm>
            <a:off x="1643042" y="1857364"/>
            <a:ext cx="5555733" cy="3304806"/>
          </a:xfrm>
          <a:prstGeom prst="rect">
            <a:avLst/>
          </a:prstGeom>
          <a:ln>
            <a:solidFill>
              <a:schemeClr val="tx1">
                <a:lumMod val="95000"/>
                <a:lumOff val="5000"/>
              </a:schemeClr>
            </a:solidFill>
          </a:ln>
        </p:spPr>
      </p:pic>
      <p:pic>
        <p:nvPicPr>
          <p:cNvPr id="4" name="3 Imagen" descr="xministerio-de-cultura-presidencia-logo.png.pagespeed.ic.4t-xnsZKCm.png"/>
          <p:cNvPicPr>
            <a:picLocks noChangeAspect="1"/>
          </p:cNvPicPr>
          <p:nvPr/>
        </p:nvPicPr>
        <p:blipFill>
          <a:blip r:embed="rId3"/>
          <a:stretch>
            <a:fillRect/>
          </a:stretch>
        </p:blipFill>
        <p:spPr>
          <a:xfrm>
            <a:off x="214282" y="6286520"/>
            <a:ext cx="1857388" cy="341153"/>
          </a:xfrm>
          <a:prstGeom prst="rect">
            <a:avLst/>
          </a:prstGeom>
        </p:spPr>
      </p:pic>
      <p:pic>
        <p:nvPicPr>
          <p:cNvPr id="5" name="4 Imagen" descr="xlogo-horizontal-azul-oscuro.png.pagespeed.ic.a2-w2kuKvh.png"/>
          <p:cNvPicPr>
            <a:picLocks noChangeAspect="1"/>
          </p:cNvPicPr>
          <p:nvPr/>
        </p:nvPicPr>
        <p:blipFill>
          <a:blip r:embed="rId4"/>
          <a:stretch>
            <a:fillRect/>
          </a:stretch>
        </p:blipFill>
        <p:spPr>
          <a:xfrm>
            <a:off x="7500958" y="6286520"/>
            <a:ext cx="1312915" cy="285752"/>
          </a:xfrm>
          <a:prstGeom prst="rect">
            <a:avLst/>
          </a:prstGeom>
        </p:spPr>
      </p:pic>
      <p:sp>
        <p:nvSpPr>
          <p:cNvPr id="6" name="5 CuadroTexto"/>
          <p:cNvSpPr txBox="1"/>
          <p:nvPr/>
        </p:nvSpPr>
        <p:spPr>
          <a:xfrm>
            <a:off x="2500298" y="6215082"/>
            <a:ext cx="4286280" cy="523220"/>
          </a:xfrm>
          <a:prstGeom prst="rect">
            <a:avLst/>
          </a:prstGeom>
          <a:noFill/>
        </p:spPr>
        <p:txBody>
          <a:bodyPr wrap="square" rtlCol="0">
            <a:spAutoFit/>
          </a:bodyPr>
          <a:lstStyle/>
          <a:p>
            <a:pPr algn="ctr"/>
            <a:r>
              <a:rPr lang="es-AR" sz="1600" dirty="0" smtClean="0">
                <a:solidFill>
                  <a:schemeClr val="tx1">
                    <a:lumMod val="50000"/>
                    <a:lumOff val="50000"/>
                  </a:schemeClr>
                </a:solidFill>
                <a:latin typeface="Arial Rounded MT Bold" pitchFamily="34" charset="0"/>
              </a:rPr>
              <a:t>VI Encuentro Nacional de Catalogadores </a:t>
            </a:r>
            <a:r>
              <a:rPr lang="es-AR" sz="1200" dirty="0" smtClean="0">
                <a:solidFill>
                  <a:schemeClr val="tx1">
                    <a:lumMod val="50000"/>
                    <a:lumOff val="50000"/>
                  </a:schemeClr>
                </a:solidFill>
                <a:latin typeface="Arial Rounded MT Bold" pitchFamily="34" charset="0"/>
              </a:rPr>
              <a:t>(15-17 nov. 2017)</a:t>
            </a:r>
            <a:endParaRPr lang="es-AR" sz="1200" dirty="0">
              <a:solidFill>
                <a:schemeClr val="tx1">
                  <a:lumMod val="50000"/>
                  <a:lumOff val="50000"/>
                </a:schemeClr>
              </a:solidFill>
              <a:latin typeface="Arial Rounded MT Bold" pitchFamily="34" charset="0"/>
            </a:endParaRPr>
          </a:p>
        </p:txBody>
      </p:sp>
      <p:sp>
        <p:nvSpPr>
          <p:cNvPr id="11" name="10 CuadroTexto"/>
          <p:cNvSpPr txBox="1"/>
          <p:nvPr/>
        </p:nvSpPr>
        <p:spPr>
          <a:xfrm>
            <a:off x="1071538" y="1142984"/>
            <a:ext cx="7143800" cy="276999"/>
          </a:xfrm>
          <a:prstGeom prst="rect">
            <a:avLst/>
          </a:prstGeom>
          <a:noFill/>
        </p:spPr>
        <p:txBody>
          <a:bodyPr wrap="square" rtlCol="0">
            <a:spAutoFit/>
          </a:bodyPr>
          <a:lstStyle/>
          <a:p>
            <a:pPr algn="ctr"/>
            <a:r>
              <a:rPr lang="es-AR" sz="1200" dirty="0" smtClean="0">
                <a:solidFill>
                  <a:schemeClr val="tx1">
                    <a:lumMod val="50000"/>
                    <a:lumOff val="50000"/>
                  </a:schemeClr>
                </a:solidFill>
                <a:latin typeface="Arial Rounded MT Bold" pitchFamily="34" charset="0"/>
              </a:rPr>
              <a:t>Captura de la página de inicio de la Intranet del Sistema MERAN</a:t>
            </a:r>
          </a:p>
        </p:txBody>
      </p:sp>
      <p:pic>
        <p:nvPicPr>
          <p:cNvPr id="13" name="Image1"/>
          <p:cNvPicPr/>
          <p:nvPr/>
        </p:nvPicPr>
        <p:blipFill rotWithShape="1">
          <a:blip r:embed="rId5"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mc="http://schemas.openxmlformats.org/markup-compatibility/2006" xmlns:w14="http://schemas.microsoft.com/office/word/2010/wordml" xmlns:wp14="http://schemas.microsoft.com/office/word/2010/wordprocessingDrawing" xmlns:o="urn:schemas-microsoft-com:office:office" xmlns:w10="urn:schemas-microsoft-com:office:word" xmlns:v="urn:schemas-microsoft-com:vml" xmlns:w="http://schemas.openxmlformats.org/wordprocessingml/2006/main" xmlns="" xmlns:pic="http://schemas.openxmlformats.org/drawingml/2006/picture" xmlns:lc="http://schemas.openxmlformats.org/drawingml/2006/lockedCanvas" val="0"/>
              </a:ext>
            </a:extLst>
          </a:blip>
          <a:srcRect l="1775" r="2971" b="2580"/>
          <a:stretch>
            <a:fillRect/>
          </a:stretch>
        </p:blipFill>
        <p:spPr>
          <a:xfrm>
            <a:off x="3977995" y="2066721"/>
            <a:ext cx="1119741" cy="1307805"/>
          </a:xfrm>
          <a:prstGeom prst="rect">
            <a:avLst/>
          </a:prstGeom>
        </p:spPr>
      </p:pic>
      <p:pic>
        <p:nvPicPr>
          <p:cNvPr id="15" name="Image1"/>
          <p:cNvPicPr/>
          <p:nvPr/>
        </p:nvPicPr>
        <p:blipFill rotWithShape="1">
          <a:blip r:embed="rId6"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mc="http://schemas.openxmlformats.org/markup-compatibility/2006" xmlns:w14="http://schemas.microsoft.com/office/word/2010/wordml" xmlns:wp14="http://schemas.microsoft.com/office/word/2010/wordprocessingDrawing" xmlns:o="urn:schemas-microsoft-com:office:office" xmlns:w10="urn:schemas-microsoft-com:office:word" xmlns:v="urn:schemas-microsoft-com:vml" xmlns:w="http://schemas.openxmlformats.org/wordprocessingml/2006/main" xmlns="" xmlns:pic="http://schemas.openxmlformats.org/drawingml/2006/picture" xmlns:lc="http://schemas.openxmlformats.org/drawingml/2006/lockedCanvas" val="0"/>
              </a:ext>
            </a:extLst>
          </a:blip>
          <a:srcRect l="1869" t="2" r="1866" b="1524"/>
          <a:stretch>
            <a:fillRect/>
          </a:stretch>
        </p:blipFill>
        <p:spPr>
          <a:xfrm>
            <a:off x="1714480" y="2071678"/>
            <a:ext cx="1084831" cy="2083981"/>
          </a:xfrm>
          <a:prstGeom prst="rect">
            <a:avLst/>
          </a:prstGeom>
        </p:spPr>
      </p:pic>
      <p:pic>
        <p:nvPicPr>
          <p:cNvPr id="14" name="Image1"/>
          <p:cNvPicPr/>
          <p:nvPr/>
        </p:nvPicPr>
        <p:blipFill rotWithShape="1">
          <a:blip r:embed="rId7"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mc="http://schemas.openxmlformats.org/markup-compatibility/2006" xmlns:w14="http://schemas.microsoft.com/office/word/2010/wordml" xmlns:wp14="http://schemas.microsoft.com/office/word/2010/wordprocessingDrawing" xmlns:o="urn:schemas-microsoft-com:office:office" xmlns:w10="urn:schemas-microsoft-com:office:word" xmlns:v="urn:schemas-microsoft-com:vml" xmlns:w="http://schemas.openxmlformats.org/wordprocessingml/2006/main" xmlns="" xmlns:pic="http://schemas.openxmlformats.org/drawingml/2006/picture" xmlns:lc="http://schemas.openxmlformats.org/drawingml/2006/lockedCanvas" val="0"/>
              </a:ext>
            </a:extLst>
          </a:blip>
          <a:srcRect l="2170" r="2904" b="2994"/>
          <a:stretch>
            <a:fillRect/>
          </a:stretch>
        </p:blipFill>
        <p:spPr>
          <a:xfrm>
            <a:off x="2834987" y="2066721"/>
            <a:ext cx="1084831" cy="1414130"/>
          </a:xfrm>
          <a:prstGeom prst="rect">
            <a:avLst/>
          </a:prstGeom>
        </p:spPr>
      </p:pic>
      <p:pic>
        <p:nvPicPr>
          <p:cNvPr id="17" name="16 Imagen" descr="1-Logo REd mayo.jpg"/>
          <p:cNvPicPr>
            <a:picLocks noChangeAspect="1"/>
          </p:cNvPicPr>
          <p:nvPr/>
        </p:nvPicPr>
        <p:blipFill>
          <a:blip r:embed="rId8" cstate="print"/>
          <a:stretch>
            <a:fillRect/>
          </a:stretch>
        </p:blipFill>
        <p:spPr>
          <a:xfrm>
            <a:off x="2357422" y="142852"/>
            <a:ext cx="3995936" cy="66599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xministerio-de-cultura-presidencia-logo.png.pagespeed.ic.4t-xnsZKCm.png"/>
          <p:cNvPicPr>
            <a:picLocks noChangeAspect="1"/>
          </p:cNvPicPr>
          <p:nvPr/>
        </p:nvPicPr>
        <p:blipFill>
          <a:blip r:embed="rId2"/>
          <a:stretch>
            <a:fillRect/>
          </a:stretch>
        </p:blipFill>
        <p:spPr>
          <a:xfrm>
            <a:off x="214282" y="6286520"/>
            <a:ext cx="1857388" cy="341153"/>
          </a:xfrm>
          <a:prstGeom prst="rect">
            <a:avLst/>
          </a:prstGeom>
        </p:spPr>
      </p:pic>
      <p:pic>
        <p:nvPicPr>
          <p:cNvPr id="5" name="4 Imagen" descr="xlogo-horizontal-azul-oscuro.png.pagespeed.ic.a2-w2kuKvh.png"/>
          <p:cNvPicPr>
            <a:picLocks noChangeAspect="1"/>
          </p:cNvPicPr>
          <p:nvPr/>
        </p:nvPicPr>
        <p:blipFill>
          <a:blip r:embed="rId3"/>
          <a:stretch>
            <a:fillRect/>
          </a:stretch>
        </p:blipFill>
        <p:spPr>
          <a:xfrm>
            <a:off x="7500958" y="6286520"/>
            <a:ext cx="1312915" cy="285752"/>
          </a:xfrm>
          <a:prstGeom prst="rect">
            <a:avLst/>
          </a:prstGeom>
        </p:spPr>
      </p:pic>
      <p:sp>
        <p:nvSpPr>
          <p:cNvPr id="6" name="5 CuadroTexto"/>
          <p:cNvSpPr txBox="1"/>
          <p:nvPr/>
        </p:nvSpPr>
        <p:spPr>
          <a:xfrm>
            <a:off x="2500298" y="6215082"/>
            <a:ext cx="4286280" cy="523220"/>
          </a:xfrm>
          <a:prstGeom prst="rect">
            <a:avLst/>
          </a:prstGeom>
          <a:noFill/>
        </p:spPr>
        <p:txBody>
          <a:bodyPr wrap="square" rtlCol="0">
            <a:spAutoFit/>
          </a:bodyPr>
          <a:lstStyle/>
          <a:p>
            <a:pPr algn="ctr"/>
            <a:r>
              <a:rPr lang="es-AR" sz="1600" dirty="0" smtClean="0">
                <a:solidFill>
                  <a:schemeClr val="tx1">
                    <a:lumMod val="50000"/>
                    <a:lumOff val="50000"/>
                  </a:schemeClr>
                </a:solidFill>
                <a:latin typeface="Arial Rounded MT Bold" pitchFamily="34" charset="0"/>
              </a:rPr>
              <a:t>VI Encuentro Nacional de Catalogadores </a:t>
            </a:r>
            <a:r>
              <a:rPr lang="es-AR" sz="1200" dirty="0" smtClean="0">
                <a:solidFill>
                  <a:schemeClr val="tx1">
                    <a:lumMod val="50000"/>
                    <a:lumOff val="50000"/>
                  </a:schemeClr>
                </a:solidFill>
                <a:latin typeface="Arial Rounded MT Bold" pitchFamily="34" charset="0"/>
              </a:rPr>
              <a:t>(15-17 nov. 2017)</a:t>
            </a:r>
            <a:endParaRPr lang="es-AR" sz="1200" dirty="0">
              <a:solidFill>
                <a:schemeClr val="tx1">
                  <a:lumMod val="50000"/>
                  <a:lumOff val="50000"/>
                </a:schemeClr>
              </a:solidFill>
              <a:latin typeface="Arial Rounded MT Bold" pitchFamily="34" charset="0"/>
            </a:endParaRPr>
          </a:p>
        </p:txBody>
      </p:sp>
      <p:sp>
        <p:nvSpPr>
          <p:cNvPr id="8" name="7 CuadroTexto"/>
          <p:cNvSpPr txBox="1"/>
          <p:nvPr/>
        </p:nvSpPr>
        <p:spPr>
          <a:xfrm>
            <a:off x="1142976" y="3000372"/>
            <a:ext cx="7143800" cy="646331"/>
          </a:xfrm>
          <a:prstGeom prst="rect">
            <a:avLst/>
          </a:prstGeom>
          <a:noFill/>
        </p:spPr>
        <p:txBody>
          <a:bodyPr wrap="square" rtlCol="0">
            <a:spAutoFit/>
          </a:bodyPr>
          <a:lstStyle/>
          <a:p>
            <a:pPr algn="ctr"/>
            <a:r>
              <a:rPr lang="es-AR" dirty="0" smtClean="0">
                <a:solidFill>
                  <a:schemeClr val="tx1">
                    <a:lumMod val="50000"/>
                    <a:lumOff val="50000"/>
                  </a:schemeClr>
                </a:solidFill>
                <a:latin typeface="Arial Rounded MT Bold" pitchFamily="34" charset="0"/>
              </a:rPr>
              <a:t>El éxito del Proyecto, llevó a extenderlo al resto de las bibliotecas del municipio. 	</a:t>
            </a:r>
          </a:p>
        </p:txBody>
      </p:sp>
      <p:pic>
        <p:nvPicPr>
          <p:cNvPr id="9" name="8 Imagen" descr="1-Logo REd mayo.jpg"/>
          <p:cNvPicPr>
            <a:picLocks noChangeAspect="1"/>
          </p:cNvPicPr>
          <p:nvPr/>
        </p:nvPicPr>
        <p:blipFill>
          <a:blip r:embed="rId4" cstate="print"/>
          <a:stretch>
            <a:fillRect/>
          </a:stretch>
        </p:blipFill>
        <p:spPr>
          <a:xfrm>
            <a:off x="2357422" y="142852"/>
            <a:ext cx="3995936" cy="66599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xministerio-de-cultura-presidencia-logo.png.pagespeed.ic.4t-xnsZKCm.png"/>
          <p:cNvPicPr>
            <a:picLocks noChangeAspect="1"/>
          </p:cNvPicPr>
          <p:nvPr/>
        </p:nvPicPr>
        <p:blipFill>
          <a:blip r:embed="rId2"/>
          <a:stretch>
            <a:fillRect/>
          </a:stretch>
        </p:blipFill>
        <p:spPr>
          <a:xfrm>
            <a:off x="214282" y="6286520"/>
            <a:ext cx="1857388" cy="341153"/>
          </a:xfrm>
          <a:prstGeom prst="rect">
            <a:avLst/>
          </a:prstGeom>
        </p:spPr>
      </p:pic>
      <p:pic>
        <p:nvPicPr>
          <p:cNvPr id="5" name="4 Imagen" descr="xlogo-horizontal-azul-oscuro.png.pagespeed.ic.a2-w2kuKvh.png"/>
          <p:cNvPicPr>
            <a:picLocks noChangeAspect="1"/>
          </p:cNvPicPr>
          <p:nvPr/>
        </p:nvPicPr>
        <p:blipFill>
          <a:blip r:embed="rId3"/>
          <a:stretch>
            <a:fillRect/>
          </a:stretch>
        </p:blipFill>
        <p:spPr>
          <a:xfrm>
            <a:off x="7500958" y="6286520"/>
            <a:ext cx="1312915" cy="285752"/>
          </a:xfrm>
          <a:prstGeom prst="rect">
            <a:avLst/>
          </a:prstGeom>
        </p:spPr>
      </p:pic>
      <p:sp>
        <p:nvSpPr>
          <p:cNvPr id="6" name="5 CuadroTexto"/>
          <p:cNvSpPr txBox="1"/>
          <p:nvPr/>
        </p:nvSpPr>
        <p:spPr>
          <a:xfrm>
            <a:off x="2500298" y="6215082"/>
            <a:ext cx="4286280" cy="523220"/>
          </a:xfrm>
          <a:prstGeom prst="rect">
            <a:avLst/>
          </a:prstGeom>
          <a:noFill/>
        </p:spPr>
        <p:txBody>
          <a:bodyPr wrap="square" rtlCol="0">
            <a:spAutoFit/>
          </a:bodyPr>
          <a:lstStyle/>
          <a:p>
            <a:pPr algn="ctr"/>
            <a:r>
              <a:rPr lang="es-AR" sz="1600" dirty="0" smtClean="0">
                <a:solidFill>
                  <a:schemeClr val="tx1">
                    <a:lumMod val="50000"/>
                    <a:lumOff val="50000"/>
                  </a:schemeClr>
                </a:solidFill>
                <a:latin typeface="Arial Rounded MT Bold" pitchFamily="34" charset="0"/>
              </a:rPr>
              <a:t>VI Encuentro Nacional de Catalogadores </a:t>
            </a:r>
            <a:r>
              <a:rPr lang="es-AR" sz="1200" dirty="0" smtClean="0">
                <a:solidFill>
                  <a:schemeClr val="tx1">
                    <a:lumMod val="50000"/>
                    <a:lumOff val="50000"/>
                  </a:schemeClr>
                </a:solidFill>
                <a:latin typeface="Arial Rounded MT Bold" pitchFamily="34" charset="0"/>
              </a:rPr>
              <a:t>(15-17 nov. 2017)</a:t>
            </a:r>
            <a:endParaRPr lang="es-AR" sz="1200" dirty="0">
              <a:solidFill>
                <a:schemeClr val="tx1">
                  <a:lumMod val="50000"/>
                  <a:lumOff val="50000"/>
                </a:schemeClr>
              </a:solidFill>
              <a:latin typeface="Arial Rounded MT Bold" pitchFamily="34" charset="0"/>
            </a:endParaRPr>
          </a:p>
        </p:txBody>
      </p:sp>
      <p:pic>
        <p:nvPicPr>
          <p:cNvPr id="9" name="8 Imagen" descr="1-Logo REd mayo.jpg"/>
          <p:cNvPicPr>
            <a:picLocks noChangeAspect="1"/>
          </p:cNvPicPr>
          <p:nvPr/>
        </p:nvPicPr>
        <p:blipFill>
          <a:blip r:embed="rId4" cstate="print"/>
          <a:stretch>
            <a:fillRect/>
          </a:stretch>
        </p:blipFill>
        <p:spPr>
          <a:xfrm>
            <a:off x="2357422" y="142852"/>
            <a:ext cx="3995936" cy="665990"/>
          </a:xfrm>
          <a:prstGeom prst="rect">
            <a:avLst/>
          </a:prstGeom>
        </p:spPr>
      </p:pic>
      <p:pic>
        <p:nvPicPr>
          <p:cNvPr id="7" name="6 Imagen" descr="SAM_7203.JPG"/>
          <p:cNvPicPr>
            <a:picLocks/>
          </p:cNvPicPr>
          <p:nvPr/>
        </p:nvPicPr>
        <p:blipFill>
          <a:blip r:embed="rId5" cstate="print"/>
          <a:stretch>
            <a:fillRect/>
          </a:stretch>
        </p:blipFill>
        <p:spPr>
          <a:xfrm>
            <a:off x="785786" y="3571876"/>
            <a:ext cx="900000" cy="900000"/>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pic>
        <p:nvPicPr>
          <p:cNvPr id="10" name="9 Imagen" descr="SAM_7203.JPG"/>
          <p:cNvPicPr>
            <a:picLocks/>
          </p:cNvPicPr>
          <p:nvPr/>
        </p:nvPicPr>
        <p:blipFill>
          <a:blip r:embed="rId6" cstate="print"/>
          <a:stretch>
            <a:fillRect/>
          </a:stretch>
        </p:blipFill>
        <p:spPr>
          <a:xfrm>
            <a:off x="1857356" y="3571876"/>
            <a:ext cx="900000" cy="900000"/>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pic>
        <p:nvPicPr>
          <p:cNvPr id="11" name="10 Imagen" descr="SAM_7203.JPG"/>
          <p:cNvPicPr>
            <a:picLocks/>
          </p:cNvPicPr>
          <p:nvPr/>
        </p:nvPicPr>
        <p:blipFill>
          <a:blip r:embed="rId7" cstate="print"/>
          <a:stretch>
            <a:fillRect/>
          </a:stretch>
        </p:blipFill>
        <p:spPr>
          <a:xfrm>
            <a:off x="2928926" y="3571876"/>
            <a:ext cx="900000" cy="900000"/>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pic>
        <p:nvPicPr>
          <p:cNvPr id="12" name="11 Imagen" descr="SAM_7203.JPG"/>
          <p:cNvPicPr>
            <a:picLocks/>
          </p:cNvPicPr>
          <p:nvPr/>
        </p:nvPicPr>
        <p:blipFill>
          <a:blip r:embed="rId8" cstate="print"/>
          <a:stretch>
            <a:fillRect/>
          </a:stretch>
        </p:blipFill>
        <p:spPr>
          <a:xfrm>
            <a:off x="4000496" y="1214422"/>
            <a:ext cx="900000" cy="900000"/>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pic>
        <p:nvPicPr>
          <p:cNvPr id="13" name="12 Imagen" descr="SAM_7203.JPG"/>
          <p:cNvPicPr>
            <a:picLocks/>
          </p:cNvPicPr>
          <p:nvPr/>
        </p:nvPicPr>
        <p:blipFill>
          <a:blip r:embed="rId9" cstate="print"/>
          <a:stretch>
            <a:fillRect/>
          </a:stretch>
        </p:blipFill>
        <p:spPr>
          <a:xfrm>
            <a:off x="4500562" y="2357430"/>
            <a:ext cx="900000" cy="900000"/>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pic>
        <p:nvPicPr>
          <p:cNvPr id="14" name="13 Imagen" descr="SAM_7203.JPG"/>
          <p:cNvPicPr>
            <a:picLocks/>
          </p:cNvPicPr>
          <p:nvPr/>
        </p:nvPicPr>
        <p:blipFill>
          <a:blip r:embed="rId10" cstate="print"/>
          <a:stretch>
            <a:fillRect/>
          </a:stretch>
        </p:blipFill>
        <p:spPr>
          <a:xfrm>
            <a:off x="2357422" y="2357430"/>
            <a:ext cx="900000" cy="900000"/>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pic>
        <p:nvPicPr>
          <p:cNvPr id="15" name="14 Imagen" descr="SAM_7203.JPG"/>
          <p:cNvPicPr>
            <a:picLocks/>
          </p:cNvPicPr>
          <p:nvPr/>
        </p:nvPicPr>
        <p:blipFill>
          <a:blip r:embed="rId11" cstate="print"/>
          <a:stretch>
            <a:fillRect/>
          </a:stretch>
        </p:blipFill>
        <p:spPr>
          <a:xfrm>
            <a:off x="3357554" y="4786322"/>
            <a:ext cx="900000" cy="900000"/>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pic>
        <p:nvPicPr>
          <p:cNvPr id="16" name="15 Imagen" descr="SAM_7203.JPG"/>
          <p:cNvPicPr>
            <a:picLocks/>
          </p:cNvPicPr>
          <p:nvPr/>
        </p:nvPicPr>
        <p:blipFill>
          <a:blip r:embed="rId12" cstate="print"/>
          <a:stretch>
            <a:fillRect/>
          </a:stretch>
        </p:blipFill>
        <p:spPr>
          <a:xfrm>
            <a:off x="4572000" y="4786322"/>
            <a:ext cx="900000" cy="900000"/>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pic>
        <p:nvPicPr>
          <p:cNvPr id="17" name="16 Imagen" descr="SAM_7203.JPG"/>
          <p:cNvPicPr>
            <a:picLocks/>
          </p:cNvPicPr>
          <p:nvPr/>
        </p:nvPicPr>
        <p:blipFill>
          <a:blip r:embed="rId13" cstate="print"/>
          <a:stretch>
            <a:fillRect/>
          </a:stretch>
        </p:blipFill>
        <p:spPr>
          <a:xfrm>
            <a:off x="5572132" y="2357430"/>
            <a:ext cx="900000" cy="900000"/>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pic>
        <p:nvPicPr>
          <p:cNvPr id="18" name="17 Imagen" descr="SAM_7203.JPG"/>
          <p:cNvPicPr>
            <a:picLocks/>
          </p:cNvPicPr>
          <p:nvPr/>
        </p:nvPicPr>
        <p:blipFill>
          <a:blip r:embed="rId14" cstate="print"/>
          <a:stretch>
            <a:fillRect/>
          </a:stretch>
        </p:blipFill>
        <p:spPr>
          <a:xfrm>
            <a:off x="4000496" y="3571876"/>
            <a:ext cx="900000" cy="900000"/>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pic>
        <p:nvPicPr>
          <p:cNvPr id="19" name="18 Imagen" descr="SAM_7203.JPG"/>
          <p:cNvPicPr>
            <a:picLocks/>
          </p:cNvPicPr>
          <p:nvPr/>
        </p:nvPicPr>
        <p:blipFill>
          <a:blip r:embed="rId15" cstate="print"/>
          <a:stretch>
            <a:fillRect/>
          </a:stretch>
        </p:blipFill>
        <p:spPr>
          <a:xfrm>
            <a:off x="7215206" y="3571876"/>
            <a:ext cx="900000" cy="900000"/>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pic>
        <p:nvPicPr>
          <p:cNvPr id="20" name="19 Imagen" descr="SAM_7203.JPG"/>
          <p:cNvPicPr>
            <a:picLocks/>
          </p:cNvPicPr>
          <p:nvPr/>
        </p:nvPicPr>
        <p:blipFill>
          <a:blip r:embed="rId16" cstate="print"/>
          <a:stretch>
            <a:fillRect/>
          </a:stretch>
        </p:blipFill>
        <p:spPr>
          <a:xfrm>
            <a:off x="6143636" y="3571876"/>
            <a:ext cx="900000" cy="900000"/>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pic>
        <p:nvPicPr>
          <p:cNvPr id="21" name="20 Imagen" descr="SAM_7203.JPG"/>
          <p:cNvPicPr>
            <a:picLocks/>
          </p:cNvPicPr>
          <p:nvPr/>
        </p:nvPicPr>
        <p:blipFill>
          <a:blip r:embed="rId17" cstate="print"/>
          <a:srcRect b="11990"/>
          <a:stretch>
            <a:fillRect/>
          </a:stretch>
        </p:blipFill>
        <p:spPr>
          <a:xfrm>
            <a:off x="5072066" y="3571876"/>
            <a:ext cx="900000" cy="900000"/>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pic>
        <p:nvPicPr>
          <p:cNvPr id="22" name="21 Imagen" descr="SAM_7203.JPG"/>
          <p:cNvPicPr>
            <a:picLocks/>
          </p:cNvPicPr>
          <p:nvPr/>
        </p:nvPicPr>
        <p:blipFill>
          <a:blip r:embed="rId18" cstate="print"/>
          <a:stretch>
            <a:fillRect/>
          </a:stretch>
        </p:blipFill>
        <p:spPr>
          <a:xfrm>
            <a:off x="3428992" y="2357430"/>
            <a:ext cx="900000" cy="900000"/>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xministerio-de-cultura-presidencia-logo.png.pagespeed.ic.4t-xnsZKCm.png"/>
          <p:cNvPicPr>
            <a:picLocks noChangeAspect="1"/>
          </p:cNvPicPr>
          <p:nvPr/>
        </p:nvPicPr>
        <p:blipFill>
          <a:blip r:embed="rId2"/>
          <a:stretch>
            <a:fillRect/>
          </a:stretch>
        </p:blipFill>
        <p:spPr>
          <a:xfrm>
            <a:off x="214282" y="6286520"/>
            <a:ext cx="1857388" cy="341153"/>
          </a:xfrm>
          <a:prstGeom prst="rect">
            <a:avLst/>
          </a:prstGeom>
        </p:spPr>
      </p:pic>
      <p:pic>
        <p:nvPicPr>
          <p:cNvPr id="5" name="4 Imagen" descr="xlogo-horizontal-azul-oscuro.png.pagespeed.ic.a2-w2kuKvh.png"/>
          <p:cNvPicPr>
            <a:picLocks noChangeAspect="1"/>
          </p:cNvPicPr>
          <p:nvPr/>
        </p:nvPicPr>
        <p:blipFill>
          <a:blip r:embed="rId3"/>
          <a:stretch>
            <a:fillRect/>
          </a:stretch>
        </p:blipFill>
        <p:spPr>
          <a:xfrm>
            <a:off x="7500958" y="6286520"/>
            <a:ext cx="1312915" cy="285752"/>
          </a:xfrm>
          <a:prstGeom prst="rect">
            <a:avLst/>
          </a:prstGeom>
        </p:spPr>
      </p:pic>
      <p:sp>
        <p:nvSpPr>
          <p:cNvPr id="6" name="5 CuadroTexto"/>
          <p:cNvSpPr txBox="1"/>
          <p:nvPr/>
        </p:nvSpPr>
        <p:spPr>
          <a:xfrm>
            <a:off x="2500298" y="6215082"/>
            <a:ext cx="4286280" cy="523220"/>
          </a:xfrm>
          <a:prstGeom prst="rect">
            <a:avLst/>
          </a:prstGeom>
          <a:noFill/>
        </p:spPr>
        <p:txBody>
          <a:bodyPr wrap="square" rtlCol="0">
            <a:spAutoFit/>
          </a:bodyPr>
          <a:lstStyle/>
          <a:p>
            <a:pPr algn="ctr"/>
            <a:r>
              <a:rPr lang="es-AR" sz="1600" dirty="0" smtClean="0">
                <a:solidFill>
                  <a:schemeClr val="tx1">
                    <a:lumMod val="50000"/>
                    <a:lumOff val="50000"/>
                  </a:schemeClr>
                </a:solidFill>
                <a:latin typeface="Arial Rounded MT Bold" pitchFamily="34" charset="0"/>
              </a:rPr>
              <a:t>VI Encuentro Nacional de Catalogadores </a:t>
            </a:r>
            <a:r>
              <a:rPr lang="es-AR" sz="1200" dirty="0" smtClean="0">
                <a:solidFill>
                  <a:schemeClr val="tx1">
                    <a:lumMod val="50000"/>
                    <a:lumOff val="50000"/>
                  </a:schemeClr>
                </a:solidFill>
                <a:latin typeface="Arial Rounded MT Bold" pitchFamily="34" charset="0"/>
              </a:rPr>
              <a:t>(15-17 nov. 2017)</a:t>
            </a:r>
            <a:endParaRPr lang="es-AR" sz="1200" dirty="0">
              <a:solidFill>
                <a:schemeClr val="tx1">
                  <a:lumMod val="50000"/>
                  <a:lumOff val="50000"/>
                </a:schemeClr>
              </a:solidFill>
              <a:latin typeface="Arial Rounded MT Bold" pitchFamily="34" charset="0"/>
            </a:endParaRPr>
          </a:p>
        </p:txBody>
      </p:sp>
      <p:pic>
        <p:nvPicPr>
          <p:cNvPr id="9" name="8 Imagen" descr="Codigo Iso.png"/>
          <p:cNvPicPr>
            <a:picLocks noChangeAspect="1"/>
          </p:cNvPicPr>
          <p:nvPr/>
        </p:nvPicPr>
        <p:blipFill>
          <a:blip r:embed="rId4" cstate="print"/>
          <a:stretch>
            <a:fillRect/>
          </a:stretch>
        </p:blipFill>
        <p:spPr>
          <a:xfrm>
            <a:off x="6312732" y="1276170"/>
            <a:ext cx="941824" cy="941824"/>
          </a:xfrm>
          <a:prstGeom prst="rect">
            <a:avLst/>
          </a:prstGeom>
        </p:spPr>
      </p:pic>
      <p:pic>
        <p:nvPicPr>
          <p:cNvPr id="10" name="9 Imagen" descr="DIGIBEPE.PNG"/>
          <p:cNvPicPr>
            <a:picLocks noChangeAspect="1"/>
          </p:cNvPicPr>
          <p:nvPr/>
        </p:nvPicPr>
        <p:blipFill>
          <a:blip r:embed="rId5" cstate="print"/>
          <a:stretch>
            <a:fillRect/>
          </a:stretch>
        </p:blipFill>
        <p:spPr>
          <a:xfrm>
            <a:off x="1632212" y="1348178"/>
            <a:ext cx="2564263" cy="577603"/>
          </a:xfrm>
          <a:prstGeom prst="rect">
            <a:avLst/>
          </a:prstGeom>
        </p:spPr>
      </p:pic>
      <p:pic>
        <p:nvPicPr>
          <p:cNvPr id="11" name="10 Imagen" descr="Microsoft_Access_2013.png"/>
          <p:cNvPicPr>
            <a:picLocks noChangeAspect="1"/>
          </p:cNvPicPr>
          <p:nvPr/>
        </p:nvPicPr>
        <p:blipFill>
          <a:blip r:embed="rId6" cstate="print"/>
          <a:stretch>
            <a:fillRect/>
          </a:stretch>
        </p:blipFill>
        <p:spPr>
          <a:xfrm>
            <a:off x="6600764" y="4660546"/>
            <a:ext cx="1231147" cy="1208720"/>
          </a:xfrm>
          <a:prstGeom prst="rect">
            <a:avLst/>
          </a:prstGeom>
        </p:spPr>
      </p:pic>
      <p:pic>
        <p:nvPicPr>
          <p:cNvPr id="12" name="11 Imagen" descr="Microsoft_Excel_2013.png"/>
          <p:cNvPicPr>
            <a:picLocks noChangeAspect="1"/>
          </p:cNvPicPr>
          <p:nvPr/>
        </p:nvPicPr>
        <p:blipFill>
          <a:blip r:embed="rId7" cstate="print"/>
          <a:stretch>
            <a:fillRect/>
          </a:stretch>
        </p:blipFill>
        <p:spPr>
          <a:xfrm>
            <a:off x="1488196" y="4588538"/>
            <a:ext cx="1084220" cy="1064704"/>
          </a:xfrm>
          <a:prstGeom prst="rect">
            <a:avLst/>
          </a:prstGeom>
        </p:spPr>
      </p:pic>
      <p:pic>
        <p:nvPicPr>
          <p:cNvPr id="13" name="12 Imagen" descr="ISBD.jpg"/>
          <p:cNvPicPr>
            <a:picLocks noChangeAspect="1"/>
          </p:cNvPicPr>
          <p:nvPr/>
        </p:nvPicPr>
        <p:blipFill>
          <a:blip r:embed="rId8" cstate="print"/>
          <a:stretch>
            <a:fillRect/>
          </a:stretch>
        </p:blipFill>
        <p:spPr>
          <a:xfrm>
            <a:off x="3000364" y="2500306"/>
            <a:ext cx="3197721" cy="2081782"/>
          </a:xfrm>
          <a:prstGeom prst="rect">
            <a:avLst/>
          </a:prstGeom>
        </p:spPr>
      </p:pic>
      <p:pic>
        <p:nvPicPr>
          <p:cNvPr id="14" name="13 Imagen" descr="1-Logo REd mayo.jpg"/>
          <p:cNvPicPr>
            <a:picLocks noChangeAspect="1"/>
          </p:cNvPicPr>
          <p:nvPr/>
        </p:nvPicPr>
        <p:blipFill>
          <a:blip r:embed="rId9" cstate="print"/>
          <a:stretch>
            <a:fillRect/>
          </a:stretch>
        </p:blipFill>
        <p:spPr>
          <a:xfrm>
            <a:off x="2357422" y="142852"/>
            <a:ext cx="3995936" cy="66599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xministerio-de-cultura-presidencia-logo.png.pagespeed.ic.4t-xnsZKCm.png"/>
          <p:cNvPicPr>
            <a:picLocks noChangeAspect="1"/>
          </p:cNvPicPr>
          <p:nvPr/>
        </p:nvPicPr>
        <p:blipFill>
          <a:blip r:embed="rId2"/>
          <a:stretch>
            <a:fillRect/>
          </a:stretch>
        </p:blipFill>
        <p:spPr>
          <a:xfrm>
            <a:off x="214282" y="6286520"/>
            <a:ext cx="1857388" cy="341153"/>
          </a:xfrm>
          <a:prstGeom prst="rect">
            <a:avLst/>
          </a:prstGeom>
        </p:spPr>
      </p:pic>
      <p:pic>
        <p:nvPicPr>
          <p:cNvPr id="5" name="4 Imagen" descr="xlogo-horizontal-azul-oscuro.png.pagespeed.ic.a2-w2kuKvh.png"/>
          <p:cNvPicPr>
            <a:picLocks noChangeAspect="1"/>
          </p:cNvPicPr>
          <p:nvPr/>
        </p:nvPicPr>
        <p:blipFill>
          <a:blip r:embed="rId3"/>
          <a:stretch>
            <a:fillRect/>
          </a:stretch>
        </p:blipFill>
        <p:spPr>
          <a:xfrm>
            <a:off x="7500958" y="6286520"/>
            <a:ext cx="1312915" cy="285752"/>
          </a:xfrm>
          <a:prstGeom prst="rect">
            <a:avLst/>
          </a:prstGeom>
        </p:spPr>
      </p:pic>
      <p:sp>
        <p:nvSpPr>
          <p:cNvPr id="6" name="5 CuadroTexto"/>
          <p:cNvSpPr txBox="1"/>
          <p:nvPr/>
        </p:nvSpPr>
        <p:spPr>
          <a:xfrm>
            <a:off x="2500298" y="6215082"/>
            <a:ext cx="4286280" cy="523220"/>
          </a:xfrm>
          <a:prstGeom prst="rect">
            <a:avLst/>
          </a:prstGeom>
          <a:noFill/>
        </p:spPr>
        <p:txBody>
          <a:bodyPr wrap="square" rtlCol="0">
            <a:spAutoFit/>
          </a:bodyPr>
          <a:lstStyle/>
          <a:p>
            <a:pPr algn="ctr"/>
            <a:r>
              <a:rPr lang="es-AR" sz="1600" dirty="0" smtClean="0">
                <a:solidFill>
                  <a:schemeClr val="tx1">
                    <a:lumMod val="50000"/>
                    <a:lumOff val="50000"/>
                  </a:schemeClr>
                </a:solidFill>
                <a:latin typeface="Arial Rounded MT Bold" pitchFamily="34" charset="0"/>
              </a:rPr>
              <a:t>VI Encuentro Nacional de Catalogadores </a:t>
            </a:r>
            <a:r>
              <a:rPr lang="es-AR" sz="1200" dirty="0" smtClean="0">
                <a:solidFill>
                  <a:schemeClr val="tx1">
                    <a:lumMod val="50000"/>
                    <a:lumOff val="50000"/>
                  </a:schemeClr>
                </a:solidFill>
                <a:latin typeface="Arial Rounded MT Bold" pitchFamily="34" charset="0"/>
              </a:rPr>
              <a:t>(15-17 nov. 2017)</a:t>
            </a:r>
            <a:endParaRPr lang="es-AR" sz="1200" dirty="0">
              <a:solidFill>
                <a:schemeClr val="tx1">
                  <a:lumMod val="50000"/>
                  <a:lumOff val="50000"/>
                </a:schemeClr>
              </a:solidFill>
              <a:latin typeface="Arial Rounded MT Bold" pitchFamily="34" charset="0"/>
            </a:endParaRPr>
          </a:p>
        </p:txBody>
      </p:sp>
      <p:sp>
        <p:nvSpPr>
          <p:cNvPr id="8" name="7 CuadroTexto"/>
          <p:cNvSpPr txBox="1"/>
          <p:nvPr/>
        </p:nvSpPr>
        <p:spPr>
          <a:xfrm>
            <a:off x="1071538" y="2357430"/>
            <a:ext cx="7143800" cy="2031325"/>
          </a:xfrm>
          <a:prstGeom prst="rect">
            <a:avLst/>
          </a:prstGeom>
          <a:noFill/>
        </p:spPr>
        <p:txBody>
          <a:bodyPr wrap="square" rtlCol="0">
            <a:spAutoFit/>
          </a:bodyPr>
          <a:lstStyle/>
          <a:p>
            <a:pPr algn="ctr"/>
            <a:r>
              <a:rPr lang="es-AR" dirty="0" smtClean="0">
                <a:solidFill>
                  <a:schemeClr val="tx1">
                    <a:lumMod val="50000"/>
                    <a:lumOff val="50000"/>
                  </a:schemeClr>
                </a:solidFill>
                <a:latin typeface="Arial Rounded MT Bold" pitchFamily="34" charset="0"/>
              </a:rPr>
              <a:t>En una primera etapa, nos centramos en el análisis de los diferentes niveles de descripción que cada una de ellas utilizaba para poder rescatar los registros con que ya se contaban. Tomamos como referencia a los niveles de detalle en la descripción planteados en la regla 1.0D.1 y 1.0D2. de las Reglas de Catalogación Angloamericanas (2.° ed.; revisión de 2002, actualización de 2003).	</a:t>
            </a:r>
          </a:p>
        </p:txBody>
      </p:sp>
      <p:pic>
        <p:nvPicPr>
          <p:cNvPr id="9" name="8 Imagen" descr="1-Logo REd mayo.jpg"/>
          <p:cNvPicPr>
            <a:picLocks noChangeAspect="1"/>
          </p:cNvPicPr>
          <p:nvPr/>
        </p:nvPicPr>
        <p:blipFill>
          <a:blip r:embed="rId4" cstate="print"/>
          <a:stretch>
            <a:fillRect/>
          </a:stretch>
        </p:blipFill>
        <p:spPr>
          <a:xfrm>
            <a:off x="2357422" y="142852"/>
            <a:ext cx="3995936" cy="66599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xministerio-de-cultura-presidencia-logo.png.pagespeed.ic.4t-xnsZKCm.png"/>
          <p:cNvPicPr>
            <a:picLocks noChangeAspect="1"/>
          </p:cNvPicPr>
          <p:nvPr/>
        </p:nvPicPr>
        <p:blipFill>
          <a:blip r:embed="rId2"/>
          <a:stretch>
            <a:fillRect/>
          </a:stretch>
        </p:blipFill>
        <p:spPr>
          <a:xfrm>
            <a:off x="214282" y="6286520"/>
            <a:ext cx="1857388" cy="341153"/>
          </a:xfrm>
          <a:prstGeom prst="rect">
            <a:avLst/>
          </a:prstGeom>
        </p:spPr>
      </p:pic>
      <p:pic>
        <p:nvPicPr>
          <p:cNvPr id="5" name="4 Imagen" descr="xlogo-horizontal-azul-oscuro.png.pagespeed.ic.a2-w2kuKvh.png"/>
          <p:cNvPicPr>
            <a:picLocks noChangeAspect="1"/>
          </p:cNvPicPr>
          <p:nvPr/>
        </p:nvPicPr>
        <p:blipFill>
          <a:blip r:embed="rId3"/>
          <a:stretch>
            <a:fillRect/>
          </a:stretch>
        </p:blipFill>
        <p:spPr>
          <a:xfrm>
            <a:off x="7500958" y="6286520"/>
            <a:ext cx="1312915" cy="285752"/>
          </a:xfrm>
          <a:prstGeom prst="rect">
            <a:avLst/>
          </a:prstGeom>
        </p:spPr>
      </p:pic>
      <p:sp>
        <p:nvSpPr>
          <p:cNvPr id="6" name="5 CuadroTexto"/>
          <p:cNvSpPr txBox="1"/>
          <p:nvPr/>
        </p:nvSpPr>
        <p:spPr>
          <a:xfrm>
            <a:off x="2500298" y="6215082"/>
            <a:ext cx="4286280" cy="523220"/>
          </a:xfrm>
          <a:prstGeom prst="rect">
            <a:avLst/>
          </a:prstGeom>
          <a:noFill/>
        </p:spPr>
        <p:txBody>
          <a:bodyPr wrap="square" rtlCol="0">
            <a:spAutoFit/>
          </a:bodyPr>
          <a:lstStyle/>
          <a:p>
            <a:pPr algn="ctr"/>
            <a:r>
              <a:rPr lang="es-AR" sz="1600" dirty="0" smtClean="0">
                <a:solidFill>
                  <a:schemeClr val="tx1">
                    <a:lumMod val="50000"/>
                    <a:lumOff val="50000"/>
                  </a:schemeClr>
                </a:solidFill>
                <a:latin typeface="Arial Rounded MT Bold" pitchFamily="34" charset="0"/>
              </a:rPr>
              <a:t>VI Encuentro Nacional de Catalogadores </a:t>
            </a:r>
            <a:r>
              <a:rPr lang="es-AR" sz="1200" dirty="0" smtClean="0">
                <a:solidFill>
                  <a:schemeClr val="tx1">
                    <a:lumMod val="50000"/>
                    <a:lumOff val="50000"/>
                  </a:schemeClr>
                </a:solidFill>
                <a:latin typeface="Arial Rounded MT Bold" pitchFamily="34" charset="0"/>
              </a:rPr>
              <a:t>(15-17 nov. 2017)</a:t>
            </a:r>
            <a:endParaRPr lang="es-AR" sz="1200" dirty="0">
              <a:solidFill>
                <a:schemeClr val="tx1">
                  <a:lumMod val="50000"/>
                  <a:lumOff val="50000"/>
                </a:schemeClr>
              </a:solidFill>
              <a:latin typeface="Arial Rounded MT Bold" pitchFamily="34" charset="0"/>
            </a:endParaRPr>
          </a:p>
        </p:txBody>
      </p:sp>
      <p:pic>
        <p:nvPicPr>
          <p:cNvPr id="14" name="13 Imagen" descr="1-Logo REd mayo.jpg"/>
          <p:cNvPicPr>
            <a:picLocks noChangeAspect="1"/>
          </p:cNvPicPr>
          <p:nvPr/>
        </p:nvPicPr>
        <p:blipFill>
          <a:blip r:embed="rId4" cstate="print"/>
          <a:stretch>
            <a:fillRect/>
          </a:stretch>
        </p:blipFill>
        <p:spPr>
          <a:xfrm>
            <a:off x="2357422" y="142852"/>
            <a:ext cx="3995936" cy="665990"/>
          </a:xfrm>
          <a:prstGeom prst="rect">
            <a:avLst/>
          </a:prstGeom>
        </p:spPr>
      </p:pic>
      <p:pic>
        <p:nvPicPr>
          <p:cNvPr id="15" name="14 Imagen" descr="Captura de pantalla completa 2162017 80553 a. m..bmp"/>
          <p:cNvPicPr>
            <a:picLocks noChangeAspect="1"/>
          </p:cNvPicPr>
          <p:nvPr/>
        </p:nvPicPr>
        <p:blipFill>
          <a:blip r:embed="rId5" cstate="print"/>
          <a:srcRect r="527" b="8683"/>
          <a:stretch>
            <a:fillRect/>
          </a:stretch>
        </p:blipFill>
        <p:spPr>
          <a:xfrm>
            <a:off x="714348" y="1214422"/>
            <a:ext cx="7686497" cy="3967224"/>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xministerio-de-cultura-presidencia-logo.png.pagespeed.ic.4t-xnsZKCm.png"/>
          <p:cNvPicPr>
            <a:picLocks noChangeAspect="1"/>
          </p:cNvPicPr>
          <p:nvPr/>
        </p:nvPicPr>
        <p:blipFill>
          <a:blip r:embed="rId2"/>
          <a:stretch>
            <a:fillRect/>
          </a:stretch>
        </p:blipFill>
        <p:spPr>
          <a:xfrm>
            <a:off x="214282" y="6286520"/>
            <a:ext cx="1857388" cy="341153"/>
          </a:xfrm>
          <a:prstGeom prst="rect">
            <a:avLst/>
          </a:prstGeom>
        </p:spPr>
      </p:pic>
      <p:pic>
        <p:nvPicPr>
          <p:cNvPr id="5" name="4 Imagen" descr="xlogo-horizontal-azul-oscuro.png.pagespeed.ic.a2-w2kuKvh.png"/>
          <p:cNvPicPr>
            <a:picLocks noChangeAspect="1"/>
          </p:cNvPicPr>
          <p:nvPr/>
        </p:nvPicPr>
        <p:blipFill>
          <a:blip r:embed="rId3"/>
          <a:stretch>
            <a:fillRect/>
          </a:stretch>
        </p:blipFill>
        <p:spPr>
          <a:xfrm>
            <a:off x="7500958" y="6286520"/>
            <a:ext cx="1312915" cy="285752"/>
          </a:xfrm>
          <a:prstGeom prst="rect">
            <a:avLst/>
          </a:prstGeom>
        </p:spPr>
      </p:pic>
      <p:sp>
        <p:nvSpPr>
          <p:cNvPr id="6" name="5 CuadroTexto"/>
          <p:cNvSpPr txBox="1"/>
          <p:nvPr/>
        </p:nvSpPr>
        <p:spPr>
          <a:xfrm>
            <a:off x="2500298" y="6215082"/>
            <a:ext cx="4286280" cy="523220"/>
          </a:xfrm>
          <a:prstGeom prst="rect">
            <a:avLst/>
          </a:prstGeom>
          <a:noFill/>
        </p:spPr>
        <p:txBody>
          <a:bodyPr wrap="square" rtlCol="0">
            <a:spAutoFit/>
          </a:bodyPr>
          <a:lstStyle/>
          <a:p>
            <a:pPr algn="ctr"/>
            <a:r>
              <a:rPr lang="es-AR" sz="1600" dirty="0" smtClean="0">
                <a:solidFill>
                  <a:schemeClr val="tx1">
                    <a:lumMod val="50000"/>
                    <a:lumOff val="50000"/>
                  </a:schemeClr>
                </a:solidFill>
                <a:latin typeface="Arial Rounded MT Bold" pitchFamily="34" charset="0"/>
              </a:rPr>
              <a:t>VI Encuentro Nacional de Catalogadores </a:t>
            </a:r>
            <a:r>
              <a:rPr lang="es-AR" sz="1200" dirty="0" smtClean="0">
                <a:solidFill>
                  <a:schemeClr val="tx1">
                    <a:lumMod val="50000"/>
                    <a:lumOff val="50000"/>
                  </a:schemeClr>
                </a:solidFill>
                <a:latin typeface="Arial Rounded MT Bold" pitchFamily="34" charset="0"/>
              </a:rPr>
              <a:t>(15-17 nov. 2017)</a:t>
            </a:r>
            <a:endParaRPr lang="es-AR" sz="1200" dirty="0">
              <a:solidFill>
                <a:schemeClr val="tx1">
                  <a:lumMod val="50000"/>
                  <a:lumOff val="50000"/>
                </a:schemeClr>
              </a:solidFill>
              <a:latin typeface="Arial Rounded MT Bold" pitchFamily="34" charset="0"/>
            </a:endParaRPr>
          </a:p>
        </p:txBody>
      </p:sp>
      <p:pic>
        <p:nvPicPr>
          <p:cNvPr id="10" name="9 Imagen" descr="1-Logo REd mayo.jpg"/>
          <p:cNvPicPr>
            <a:picLocks noChangeAspect="1"/>
          </p:cNvPicPr>
          <p:nvPr/>
        </p:nvPicPr>
        <p:blipFill>
          <a:blip r:embed="rId4" cstate="print"/>
          <a:stretch>
            <a:fillRect/>
          </a:stretch>
        </p:blipFill>
        <p:spPr>
          <a:xfrm>
            <a:off x="2357422" y="142852"/>
            <a:ext cx="3995936" cy="665990"/>
          </a:xfrm>
          <a:prstGeom prst="rect">
            <a:avLst/>
          </a:prstGeom>
        </p:spPr>
      </p:pic>
      <p:pic>
        <p:nvPicPr>
          <p:cNvPr id="11" name="10 Imagen" descr="Captura de pantalla completa 2162017 74742 a. m..bmp.jpg"/>
          <p:cNvPicPr>
            <a:picLocks noChangeAspect="1"/>
          </p:cNvPicPr>
          <p:nvPr/>
        </p:nvPicPr>
        <p:blipFill>
          <a:blip r:embed="rId5" cstate="print"/>
          <a:stretch>
            <a:fillRect/>
          </a:stretch>
        </p:blipFill>
        <p:spPr>
          <a:xfrm>
            <a:off x="6517356" y="2655152"/>
            <a:ext cx="2102328" cy="1256338"/>
          </a:xfrm>
          <a:prstGeom prst="rect">
            <a:avLst/>
          </a:prstGeom>
        </p:spPr>
      </p:pic>
      <p:pic>
        <p:nvPicPr>
          <p:cNvPr id="12" name="11 Imagen" descr="CDU.jpg"/>
          <p:cNvPicPr>
            <a:picLocks noChangeAspect="1"/>
          </p:cNvPicPr>
          <p:nvPr/>
        </p:nvPicPr>
        <p:blipFill>
          <a:blip r:embed="rId6" cstate="print"/>
          <a:stretch>
            <a:fillRect/>
          </a:stretch>
        </p:blipFill>
        <p:spPr>
          <a:xfrm>
            <a:off x="2628924" y="3591256"/>
            <a:ext cx="1534134" cy="2160000"/>
          </a:xfrm>
          <a:prstGeom prst="rect">
            <a:avLst/>
          </a:prstGeom>
        </p:spPr>
      </p:pic>
      <p:pic>
        <p:nvPicPr>
          <p:cNvPr id="13" name="12 Imagen" descr="Dewey.jpg"/>
          <p:cNvPicPr>
            <a:picLocks noChangeAspect="1"/>
          </p:cNvPicPr>
          <p:nvPr/>
        </p:nvPicPr>
        <p:blipFill>
          <a:blip r:embed="rId7" cstate="print"/>
          <a:stretch>
            <a:fillRect/>
          </a:stretch>
        </p:blipFill>
        <p:spPr>
          <a:xfrm>
            <a:off x="612700" y="3591256"/>
            <a:ext cx="1531915" cy="2160000"/>
          </a:xfrm>
          <a:prstGeom prst="rect">
            <a:avLst/>
          </a:prstGeom>
        </p:spPr>
      </p:pic>
      <p:pic>
        <p:nvPicPr>
          <p:cNvPr id="14" name="13 Imagen" descr="ISBDc.jpg"/>
          <p:cNvPicPr>
            <a:picLocks noChangeAspect="1"/>
          </p:cNvPicPr>
          <p:nvPr/>
        </p:nvPicPr>
        <p:blipFill>
          <a:blip r:embed="rId8" cstate="print"/>
          <a:stretch>
            <a:fillRect/>
          </a:stretch>
        </p:blipFill>
        <p:spPr>
          <a:xfrm>
            <a:off x="2556916" y="1142984"/>
            <a:ext cx="1614545" cy="2160000"/>
          </a:xfrm>
          <a:prstGeom prst="rect">
            <a:avLst/>
          </a:prstGeom>
        </p:spPr>
      </p:pic>
      <p:pic>
        <p:nvPicPr>
          <p:cNvPr id="15" name="14 Imagen" descr="Lista de Encabezamiento de Materia para Bibliotecas.jpg"/>
          <p:cNvPicPr>
            <a:picLocks noChangeAspect="1"/>
          </p:cNvPicPr>
          <p:nvPr/>
        </p:nvPicPr>
        <p:blipFill>
          <a:blip r:embed="rId9" cstate="print"/>
          <a:stretch>
            <a:fillRect/>
          </a:stretch>
        </p:blipFill>
        <p:spPr>
          <a:xfrm>
            <a:off x="4574280" y="3590116"/>
            <a:ext cx="1578059" cy="2160000"/>
          </a:xfrm>
          <a:prstGeom prst="rect">
            <a:avLst/>
          </a:prstGeom>
        </p:spPr>
      </p:pic>
      <p:pic>
        <p:nvPicPr>
          <p:cNvPr id="16" name="15 Imagen" descr="RCAA2r.jpg"/>
          <p:cNvPicPr>
            <a:picLocks noChangeAspect="1"/>
          </p:cNvPicPr>
          <p:nvPr/>
        </p:nvPicPr>
        <p:blipFill>
          <a:blip r:embed="rId10" cstate="print"/>
          <a:stretch>
            <a:fillRect/>
          </a:stretch>
        </p:blipFill>
        <p:spPr>
          <a:xfrm>
            <a:off x="4429124" y="1142984"/>
            <a:ext cx="1680468" cy="2160000"/>
          </a:xfrm>
          <a:prstGeom prst="rect">
            <a:avLst/>
          </a:prstGeom>
        </p:spPr>
      </p:pic>
      <p:pic>
        <p:nvPicPr>
          <p:cNvPr id="17" name="16 Imagen" descr="Nueva imagen (27).jpg"/>
          <p:cNvPicPr>
            <a:picLocks noChangeAspect="1"/>
          </p:cNvPicPr>
          <p:nvPr/>
        </p:nvPicPr>
        <p:blipFill>
          <a:blip r:embed="rId11" cstate="print"/>
          <a:stretch>
            <a:fillRect/>
          </a:stretch>
        </p:blipFill>
        <p:spPr>
          <a:xfrm>
            <a:off x="684708" y="1142984"/>
            <a:ext cx="1414800" cy="21600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xministerio-de-cultura-presidencia-logo.png.pagespeed.ic.4t-xnsZKCm.png"/>
          <p:cNvPicPr>
            <a:picLocks noChangeAspect="1"/>
          </p:cNvPicPr>
          <p:nvPr/>
        </p:nvPicPr>
        <p:blipFill>
          <a:blip r:embed="rId2"/>
          <a:stretch>
            <a:fillRect/>
          </a:stretch>
        </p:blipFill>
        <p:spPr>
          <a:xfrm>
            <a:off x="214282" y="6286520"/>
            <a:ext cx="1857388" cy="341153"/>
          </a:xfrm>
          <a:prstGeom prst="rect">
            <a:avLst/>
          </a:prstGeom>
        </p:spPr>
      </p:pic>
      <p:pic>
        <p:nvPicPr>
          <p:cNvPr id="5" name="4 Imagen" descr="xlogo-horizontal-azul-oscuro.png.pagespeed.ic.a2-w2kuKvh.png"/>
          <p:cNvPicPr>
            <a:picLocks noChangeAspect="1"/>
          </p:cNvPicPr>
          <p:nvPr/>
        </p:nvPicPr>
        <p:blipFill>
          <a:blip r:embed="rId3"/>
          <a:stretch>
            <a:fillRect/>
          </a:stretch>
        </p:blipFill>
        <p:spPr>
          <a:xfrm>
            <a:off x="7500958" y="6286520"/>
            <a:ext cx="1312915" cy="285752"/>
          </a:xfrm>
          <a:prstGeom prst="rect">
            <a:avLst/>
          </a:prstGeom>
        </p:spPr>
      </p:pic>
      <p:sp>
        <p:nvSpPr>
          <p:cNvPr id="6" name="5 CuadroTexto"/>
          <p:cNvSpPr txBox="1"/>
          <p:nvPr/>
        </p:nvSpPr>
        <p:spPr>
          <a:xfrm>
            <a:off x="2500298" y="6215082"/>
            <a:ext cx="4286280" cy="523220"/>
          </a:xfrm>
          <a:prstGeom prst="rect">
            <a:avLst/>
          </a:prstGeom>
          <a:noFill/>
        </p:spPr>
        <p:txBody>
          <a:bodyPr wrap="square" rtlCol="0">
            <a:spAutoFit/>
          </a:bodyPr>
          <a:lstStyle/>
          <a:p>
            <a:pPr algn="ctr"/>
            <a:r>
              <a:rPr lang="es-AR" sz="1600" dirty="0" smtClean="0">
                <a:solidFill>
                  <a:schemeClr val="tx1">
                    <a:lumMod val="50000"/>
                    <a:lumOff val="50000"/>
                  </a:schemeClr>
                </a:solidFill>
                <a:latin typeface="Arial Rounded MT Bold" pitchFamily="34" charset="0"/>
              </a:rPr>
              <a:t>VI Encuentro Nacional de Catalogadores </a:t>
            </a:r>
            <a:r>
              <a:rPr lang="es-AR" sz="1200" dirty="0" smtClean="0">
                <a:solidFill>
                  <a:schemeClr val="tx1">
                    <a:lumMod val="50000"/>
                    <a:lumOff val="50000"/>
                  </a:schemeClr>
                </a:solidFill>
                <a:latin typeface="Arial Rounded MT Bold" pitchFamily="34" charset="0"/>
              </a:rPr>
              <a:t>(15-17 nov. 2017)</a:t>
            </a:r>
            <a:endParaRPr lang="es-AR" sz="1200" dirty="0">
              <a:solidFill>
                <a:schemeClr val="tx1">
                  <a:lumMod val="50000"/>
                  <a:lumOff val="50000"/>
                </a:schemeClr>
              </a:solidFill>
              <a:latin typeface="Arial Rounded MT Bold" pitchFamily="34" charset="0"/>
            </a:endParaRPr>
          </a:p>
        </p:txBody>
      </p:sp>
      <p:pic>
        <p:nvPicPr>
          <p:cNvPr id="9" name="8 Imagen" descr="Encuentro 01.jpg"/>
          <p:cNvPicPr>
            <a:picLocks noChangeAspect="1"/>
          </p:cNvPicPr>
          <p:nvPr/>
        </p:nvPicPr>
        <p:blipFill>
          <a:blip r:embed="rId4"/>
          <a:srcRect b="5263"/>
          <a:stretch>
            <a:fillRect/>
          </a:stretch>
        </p:blipFill>
        <p:spPr>
          <a:xfrm>
            <a:off x="1357290" y="1000108"/>
            <a:ext cx="6616721" cy="5014800"/>
          </a:xfrm>
          <a:prstGeom prst="rect">
            <a:avLst/>
          </a:prstGeom>
        </p:spPr>
      </p:pic>
      <p:pic>
        <p:nvPicPr>
          <p:cNvPr id="8" name="7 Imagen" descr="1-Logo REd mayo.jpg"/>
          <p:cNvPicPr>
            <a:picLocks noChangeAspect="1"/>
          </p:cNvPicPr>
          <p:nvPr/>
        </p:nvPicPr>
        <p:blipFill>
          <a:blip r:embed="rId5" cstate="print"/>
          <a:stretch>
            <a:fillRect/>
          </a:stretch>
        </p:blipFill>
        <p:spPr>
          <a:xfrm>
            <a:off x="2357422" y="142852"/>
            <a:ext cx="3995936" cy="66599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xministerio-de-cultura-presidencia-logo.png.pagespeed.ic.4t-xnsZKCm.png"/>
          <p:cNvPicPr>
            <a:picLocks noChangeAspect="1"/>
          </p:cNvPicPr>
          <p:nvPr/>
        </p:nvPicPr>
        <p:blipFill>
          <a:blip r:embed="rId2"/>
          <a:stretch>
            <a:fillRect/>
          </a:stretch>
        </p:blipFill>
        <p:spPr>
          <a:xfrm>
            <a:off x="214282" y="6286520"/>
            <a:ext cx="1857388" cy="341153"/>
          </a:xfrm>
          <a:prstGeom prst="rect">
            <a:avLst/>
          </a:prstGeom>
        </p:spPr>
      </p:pic>
      <p:pic>
        <p:nvPicPr>
          <p:cNvPr id="5" name="4 Imagen" descr="xlogo-horizontal-azul-oscuro.png.pagespeed.ic.a2-w2kuKvh.png"/>
          <p:cNvPicPr>
            <a:picLocks noChangeAspect="1"/>
          </p:cNvPicPr>
          <p:nvPr/>
        </p:nvPicPr>
        <p:blipFill>
          <a:blip r:embed="rId3"/>
          <a:stretch>
            <a:fillRect/>
          </a:stretch>
        </p:blipFill>
        <p:spPr>
          <a:xfrm>
            <a:off x="7500958" y="6286520"/>
            <a:ext cx="1312915" cy="285752"/>
          </a:xfrm>
          <a:prstGeom prst="rect">
            <a:avLst/>
          </a:prstGeom>
        </p:spPr>
      </p:pic>
      <p:sp>
        <p:nvSpPr>
          <p:cNvPr id="6" name="5 CuadroTexto"/>
          <p:cNvSpPr txBox="1"/>
          <p:nvPr/>
        </p:nvSpPr>
        <p:spPr>
          <a:xfrm>
            <a:off x="2500298" y="6215082"/>
            <a:ext cx="4286280" cy="523220"/>
          </a:xfrm>
          <a:prstGeom prst="rect">
            <a:avLst/>
          </a:prstGeom>
          <a:noFill/>
        </p:spPr>
        <p:txBody>
          <a:bodyPr wrap="square" rtlCol="0">
            <a:spAutoFit/>
          </a:bodyPr>
          <a:lstStyle/>
          <a:p>
            <a:pPr algn="ctr"/>
            <a:r>
              <a:rPr lang="es-AR" sz="1600" dirty="0" smtClean="0">
                <a:solidFill>
                  <a:schemeClr val="tx1">
                    <a:lumMod val="50000"/>
                    <a:lumOff val="50000"/>
                  </a:schemeClr>
                </a:solidFill>
                <a:latin typeface="Arial Rounded MT Bold" pitchFamily="34" charset="0"/>
              </a:rPr>
              <a:t>VI Encuentro Nacional de Catalogadores </a:t>
            </a:r>
            <a:r>
              <a:rPr lang="es-AR" sz="1200" dirty="0" smtClean="0">
                <a:solidFill>
                  <a:schemeClr val="tx1">
                    <a:lumMod val="50000"/>
                    <a:lumOff val="50000"/>
                  </a:schemeClr>
                </a:solidFill>
                <a:latin typeface="Arial Rounded MT Bold" pitchFamily="34" charset="0"/>
              </a:rPr>
              <a:t>(15-17 nov. 2017)</a:t>
            </a:r>
            <a:endParaRPr lang="es-AR" sz="1200" dirty="0">
              <a:solidFill>
                <a:schemeClr val="tx1">
                  <a:lumMod val="50000"/>
                  <a:lumOff val="50000"/>
                </a:schemeClr>
              </a:solidFill>
              <a:latin typeface="Arial Rounded MT Bold" pitchFamily="34" charset="0"/>
            </a:endParaRPr>
          </a:p>
        </p:txBody>
      </p:sp>
      <p:pic>
        <p:nvPicPr>
          <p:cNvPr id="9" name="8 Imagen" descr="Encuentro 01.jpg"/>
          <p:cNvPicPr>
            <a:picLocks noChangeAspect="1"/>
          </p:cNvPicPr>
          <p:nvPr/>
        </p:nvPicPr>
        <p:blipFill>
          <a:blip r:embed="rId4"/>
          <a:srcRect b="6412"/>
          <a:stretch>
            <a:fillRect/>
          </a:stretch>
        </p:blipFill>
        <p:spPr>
          <a:xfrm>
            <a:off x="1142976" y="1000108"/>
            <a:ext cx="6696385" cy="5013616"/>
          </a:xfrm>
          <a:prstGeom prst="rect">
            <a:avLst/>
          </a:prstGeom>
        </p:spPr>
      </p:pic>
      <p:pic>
        <p:nvPicPr>
          <p:cNvPr id="8" name="7 Imagen" descr="1-Logo REd mayo.jpg"/>
          <p:cNvPicPr>
            <a:picLocks noChangeAspect="1"/>
          </p:cNvPicPr>
          <p:nvPr/>
        </p:nvPicPr>
        <p:blipFill>
          <a:blip r:embed="rId5" cstate="print"/>
          <a:stretch>
            <a:fillRect/>
          </a:stretch>
        </p:blipFill>
        <p:spPr>
          <a:xfrm>
            <a:off x="2357422" y="142852"/>
            <a:ext cx="3995936" cy="66599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xministerio-de-cultura-presidencia-logo.png.pagespeed.ic.4t-xnsZKCm.png"/>
          <p:cNvPicPr>
            <a:picLocks noChangeAspect="1"/>
          </p:cNvPicPr>
          <p:nvPr/>
        </p:nvPicPr>
        <p:blipFill>
          <a:blip r:embed="rId2"/>
          <a:stretch>
            <a:fillRect/>
          </a:stretch>
        </p:blipFill>
        <p:spPr>
          <a:xfrm>
            <a:off x="214282" y="6286520"/>
            <a:ext cx="1857388" cy="341153"/>
          </a:xfrm>
          <a:prstGeom prst="rect">
            <a:avLst/>
          </a:prstGeom>
        </p:spPr>
      </p:pic>
      <p:pic>
        <p:nvPicPr>
          <p:cNvPr id="5" name="4 Imagen" descr="xlogo-horizontal-azul-oscuro.png.pagespeed.ic.a2-w2kuKvh.png"/>
          <p:cNvPicPr>
            <a:picLocks noChangeAspect="1"/>
          </p:cNvPicPr>
          <p:nvPr/>
        </p:nvPicPr>
        <p:blipFill>
          <a:blip r:embed="rId3"/>
          <a:stretch>
            <a:fillRect/>
          </a:stretch>
        </p:blipFill>
        <p:spPr>
          <a:xfrm>
            <a:off x="7500958" y="6286520"/>
            <a:ext cx="1312915" cy="285752"/>
          </a:xfrm>
          <a:prstGeom prst="rect">
            <a:avLst/>
          </a:prstGeom>
        </p:spPr>
      </p:pic>
      <p:pic>
        <p:nvPicPr>
          <p:cNvPr id="10" name="9 Imagen" descr="1-Logo REd mayo.jpg"/>
          <p:cNvPicPr>
            <a:picLocks noChangeAspect="1"/>
          </p:cNvPicPr>
          <p:nvPr/>
        </p:nvPicPr>
        <p:blipFill>
          <a:blip r:embed="rId4" cstate="print"/>
          <a:stretch>
            <a:fillRect/>
          </a:stretch>
        </p:blipFill>
        <p:spPr>
          <a:xfrm>
            <a:off x="2357422" y="142852"/>
            <a:ext cx="3995936" cy="665990"/>
          </a:xfrm>
          <a:prstGeom prst="rect">
            <a:avLst/>
          </a:prstGeom>
        </p:spPr>
      </p:pic>
      <p:sp>
        <p:nvSpPr>
          <p:cNvPr id="12" name="11 CuadroTexto"/>
          <p:cNvSpPr txBox="1"/>
          <p:nvPr/>
        </p:nvSpPr>
        <p:spPr>
          <a:xfrm>
            <a:off x="1115616" y="5301208"/>
            <a:ext cx="6840760" cy="461665"/>
          </a:xfrm>
          <a:prstGeom prst="rect">
            <a:avLst/>
          </a:prstGeom>
          <a:noFill/>
        </p:spPr>
        <p:txBody>
          <a:bodyPr wrap="square" rtlCol="0">
            <a:spAutoFit/>
          </a:bodyPr>
          <a:lstStyle/>
          <a:p>
            <a:pPr algn="ctr"/>
            <a:r>
              <a:rPr lang="es-AR" sz="1200" dirty="0" smtClean="0">
                <a:solidFill>
                  <a:schemeClr val="tx1">
                    <a:lumMod val="65000"/>
                    <a:lumOff val="35000"/>
                  </a:schemeClr>
                </a:solidFill>
              </a:rPr>
              <a:t>Calle Gral. Juan Lavalle 3200-3300 </a:t>
            </a:r>
          </a:p>
          <a:p>
            <a:pPr algn="ctr"/>
            <a:r>
              <a:rPr lang="es-AR" sz="1200" dirty="0" smtClean="0">
                <a:solidFill>
                  <a:schemeClr val="tx1">
                    <a:lumMod val="65000"/>
                    <a:lumOff val="35000"/>
                  </a:schemeClr>
                </a:solidFill>
              </a:rPr>
              <a:t>Vista en Google </a:t>
            </a:r>
            <a:r>
              <a:rPr lang="es-AR" sz="1200" dirty="0" err="1" smtClean="0">
                <a:solidFill>
                  <a:schemeClr val="tx1">
                    <a:lumMod val="65000"/>
                    <a:lumOff val="35000"/>
                  </a:schemeClr>
                </a:solidFill>
              </a:rPr>
              <a:t>Maps</a:t>
            </a:r>
            <a:r>
              <a:rPr lang="es-AR" sz="1200" dirty="0" smtClean="0">
                <a:solidFill>
                  <a:schemeClr val="tx1">
                    <a:lumMod val="65000"/>
                    <a:lumOff val="35000"/>
                  </a:schemeClr>
                </a:solidFill>
              </a:rPr>
              <a:t> - </a:t>
            </a:r>
            <a:r>
              <a:rPr lang="es-AR" sz="1200" dirty="0" err="1" smtClean="0">
                <a:solidFill>
                  <a:schemeClr val="tx1">
                    <a:lumMod val="65000"/>
                    <a:lumOff val="35000"/>
                  </a:schemeClr>
                </a:solidFill>
              </a:rPr>
              <a:t>Steet</a:t>
            </a:r>
            <a:r>
              <a:rPr lang="es-AR" sz="1200" dirty="0" smtClean="0">
                <a:solidFill>
                  <a:schemeClr val="tx1">
                    <a:lumMod val="65000"/>
                    <a:lumOff val="35000"/>
                  </a:schemeClr>
                </a:solidFill>
              </a:rPr>
              <a:t> View (2014)</a:t>
            </a:r>
            <a:endParaRPr lang="es-AR" sz="1200" dirty="0">
              <a:solidFill>
                <a:schemeClr val="tx1">
                  <a:lumMod val="65000"/>
                  <a:lumOff val="35000"/>
                </a:schemeClr>
              </a:solidFill>
            </a:endParaRPr>
          </a:p>
        </p:txBody>
      </p:sp>
      <p:pic>
        <p:nvPicPr>
          <p:cNvPr id="13" name="gráficos1"/>
          <p:cNvPicPr>
            <a:picLocks noChangeAspect="1"/>
          </p:cNvPicPr>
          <p:nvPr/>
        </p:nvPicPr>
        <p:blipFill>
          <a:blip r:embed="rId5" cstate="print"/>
          <a:srcRect t="5172" b="18966"/>
          <a:stretch>
            <a:fillRect/>
          </a:stretch>
        </p:blipFill>
        <p:spPr>
          <a:xfrm>
            <a:off x="899592" y="1628800"/>
            <a:ext cx="7424823" cy="3168352"/>
          </a:xfrm>
          <a:prstGeom prst="rect">
            <a:avLst/>
          </a:prstGeom>
          <a:ln>
            <a:noFill/>
            <a:prstDash/>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xministerio-de-cultura-presidencia-logo.png.pagespeed.ic.4t-xnsZKCm.png"/>
          <p:cNvPicPr>
            <a:picLocks noChangeAspect="1"/>
          </p:cNvPicPr>
          <p:nvPr/>
        </p:nvPicPr>
        <p:blipFill>
          <a:blip r:embed="rId2"/>
          <a:stretch>
            <a:fillRect/>
          </a:stretch>
        </p:blipFill>
        <p:spPr>
          <a:xfrm>
            <a:off x="214282" y="6286520"/>
            <a:ext cx="1857388" cy="341153"/>
          </a:xfrm>
          <a:prstGeom prst="rect">
            <a:avLst/>
          </a:prstGeom>
        </p:spPr>
      </p:pic>
      <p:pic>
        <p:nvPicPr>
          <p:cNvPr id="5" name="4 Imagen" descr="xlogo-horizontal-azul-oscuro.png.pagespeed.ic.a2-w2kuKvh.png"/>
          <p:cNvPicPr>
            <a:picLocks noChangeAspect="1"/>
          </p:cNvPicPr>
          <p:nvPr/>
        </p:nvPicPr>
        <p:blipFill>
          <a:blip r:embed="rId3"/>
          <a:stretch>
            <a:fillRect/>
          </a:stretch>
        </p:blipFill>
        <p:spPr>
          <a:xfrm>
            <a:off x="7500958" y="6286520"/>
            <a:ext cx="1312915" cy="285752"/>
          </a:xfrm>
          <a:prstGeom prst="rect">
            <a:avLst/>
          </a:prstGeom>
        </p:spPr>
      </p:pic>
      <p:sp>
        <p:nvSpPr>
          <p:cNvPr id="6" name="5 CuadroTexto"/>
          <p:cNvSpPr txBox="1"/>
          <p:nvPr/>
        </p:nvSpPr>
        <p:spPr>
          <a:xfrm>
            <a:off x="2500298" y="6215082"/>
            <a:ext cx="4286280" cy="523220"/>
          </a:xfrm>
          <a:prstGeom prst="rect">
            <a:avLst/>
          </a:prstGeom>
          <a:noFill/>
        </p:spPr>
        <p:txBody>
          <a:bodyPr wrap="square" rtlCol="0">
            <a:spAutoFit/>
          </a:bodyPr>
          <a:lstStyle/>
          <a:p>
            <a:pPr algn="ctr"/>
            <a:r>
              <a:rPr lang="es-AR" sz="1600" dirty="0" smtClean="0">
                <a:solidFill>
                  <a:schemeClr val="tx1">
                    <a:lumMod val="50000"/>
                    <a:lumOff val="50000"/>
                  </a:schemeClr>
                </a:solidFill>
                <a:latin typeface="Arial Rounded MT Bold" pitchFamily="34" charset="0"/>
              </a:rPr>
              <a:t>VI Encuentro Nacional de Catalogadores </a:t>
            </a:r>
            <a:r>
              <a:rPr lang="es-AR" sz="1200" dirty="0" smtClean="0">
                <a:solidFill>
                  <a:schemeClr val="tx1">
                    <a:lumMod val="50000"/>
                    <a:lumOff val="50000"/>
                  </a:schemeClr>
                </a:solidFill>
                <a:latin typeface="Arial Rounded MT Bold" pitchFamily="34" charset="0"/>
              </a:rPr>
              <a:t>(15-17 nov. 2017)</a:t>
            </a:r>
            <a:endParaRPr lang="es-AR" sz="1200" dirty="0">
              <a:solidFill>
                <a:schemeClr val="tx1">
                  <a:lumMod val="50000"/>
                  <a:lumOff val="50000"/>
                </a:schemeClr>
              </a:solidFill>
              <a:latin typeface="Arial Rounded MT Bold" pitchFamily="34" charset="0"/>
            </a:endParaRPr>
          </a:p>
        </p:txBody>
      </p:sp>
      <p:pic>
        <p:nvPicPr>
          <p:cNvPr id="9" name="8 Imagen" descr="Encuentro 01.jpg"/>
          <p:cNvPicPr>
            <a:picLocks noChangeAspect="1"/>
          </p:cNvPicPr>
          <p:nvPr/>
        </p:nvPicPr>
        <p:blipFill>
          <a:blip r:embed="rId4"/>
          <a:srcRect b="5958"/>
          <a:stretch>
            <a:fillRect/>
          </a:stretch>
        </p:blipFill>
        <p:spPr>
          <a:xfrm>
            <a:off x="1285852" y="1000108"/>
            <a:ext cx="6665634" cy="5014800"/>
          </a:xfrm>
          <a:prstGeom prst="rect">
            <a:avLst/>
          </a:prstGeom>
        </p:spPr>
      </p:pic>
      <p:pic>
        <p:nvPicPr>
          <p:cNvPr id="8" name="7 Imagen" descr="1-Logo REd mayo.jpg"/>
          <p:cNvPicPr>
            <a:picLocks noChangeAspect="1"/>
          </p:cNvPicPr>
          <p:nvPr/>
        </p:nvPicPr>
        <p:blipFill>
          <a:blip r:embed="rId5" cstate="print"/>
          <a:stretch>
            <a:fillRect/>
          </a:stretch>
        </p:blipFill>
        <p:spPr>
          <a:xfrm>
            <a:off x="2357422" y="142852"/>
            <a:ext cx="3995936" cy="66599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xministerio-de-cultura-presidencia-logo.png.pagespeed.ic.4t-xnsZKCm.png"/>
          <p:cNvPicPr>
            <a:picLocks noChangeAspect="1"/>
          </p:cNvPicPr>
          <p:nvPr/>
        </p:nvPicPr>
        <p:blipFill>
          <a:blip r:embed="rId2"/>
          <a:stretch>
            <a:fillRect/>
          </a:stretch>
        </p:blipFill>
        <p:spPr>
          <a:xfrm>
            <a:off x="214282" y="6286520"/>
            <a:ext cx="1857388" cy="341153"/>
          </a:xfrm>
          <a:prstGeom prst="rect">
            <a:avLst/>
          </a:prstGeom>
        </p:spPr>
      </p:pic>
      <p:pic>
        <p:nvPicPr>
          <p:cNvPr id="5" name="4 Imagen" descr="xlogo-horizontal-azul-oscuro.png.pagespeed.ic.a2-w2kuKvh.png"/>
          <p:cNvPicPr>
            <a:picLocks noChangeAspect="1"/>
          </p:cNvPicPr>
          <p:nvPr/>
        </p:nvPicPr>
        <p:blipFill>
          <a:blip r:embed="rId3"/>
          <a:stretch>
            <a:fillRect/>
          </a:stretch>
        </p:blipFill>
        <p:spPr>
          <a:xfrm>
            <a:off x="7500958" y="6286520"/>
            <a:ext cx="1312915" cy="285752"/>
          </a:xfrm>
          <a:prstGeom prst="rect">
            <a:avLst/>
          </a:prstGeom>
        </p:spPr>
      </p:pic>
      <p:sp>
        <p:nvSpPr>
          <p:cNvPr id="6" name="5 CuadroTexto"/>
          <p:cNvSpPr txBox="1"/>
          <p:nvPr/>
        </p:nvSpPr>
        <p:spPr>
          <a:xfrm>
            <a:off x="2500298" y="6215082"/>
            <a:ext cx="4286280" cy="523220"/>
          </a:xfrm>
          <a:prstGeom prst="rect">
            <a:avLst/>
          </a:prstGeom>
          <a:noFill/>
        </p:spPr>
        <p:txBody>
          <a:bodyPr wrap="square" rtlCol="0">
            <a:spAutoFit/>
          </a:bodyPr>
          <a:lstStyle/>
          <a:p>
            <a:pPr algn="ctr"/>
            <a:r>
              <a:rPr lang="es-AR" sz="1600" dirty="0" smtClean="0">
                <a:solidFill>
                  <a:schemeClr val="tx1">
                    <a:lumMod val="50000"/>
                    <a:lumOff val="50000"/>
                  </a:schemeClr>
                </a:solidFill>
                <a:latin typeface="Arial Rounded MT Bold" pitchFamily="34" charset="0"/>
              </a:rPr>
              <a:t>VI Encuentro Nacional de Catalogadores </a:t>
            </a:r>
            <a:r>
              <a:rPr lang="es-AR" sz="1200" dirty="0" smtClean="0">
                <a:solidFill>
                  <a:schemeClr val="tx1">
                    <a:lumMod val="50000"/>
                    <a:lumOff val="50000"/>
                  </a:schemeClr>
                </a:solidFill>
                <a:latin typeface="Arial Rounded MT Bold" pitchFamily="34" charset="0"/>
              </a:rPr>
              <a:t>(15-17 nov. 2017)</a:t>
            </a:r>
            <a:endParaRPr lang="es-AR" sz="1200" dirty="0">
              <a:solidFill>
                <a:schemeClr val="tx1">
                  <a:lumMod val="50000"/>
                  <a:lumOff val="50000"/>
                </a:schemeClr>
              </a:solidFill>
              <a:latin typeface="Arial Rounded MT Bold" pitchFamily="34" charset="0"/>
            </a:endParaRPr>
          </a:p>
        </p:txBody>
      </p:sp>
      <p:pic>
        <p:nvPicPr>
          <p:cNvPr id="9" name="8 Imagen" descr="Encuentro 01.jpg"/>
          <p:cNvPicPr>
            <a:picLocks noChangeAspect="1"/>
          </p:cNvPicPr>
          <p:nvPr/>
        </p:nvPicPr>
        <p:blipFill>
          <a:blip r:embed="rId4"/>
          <a:srcRect b="5980"/>
          <a:stretch>
            <a:fillRect/>
          </a:stretch>
        </p:blipFill>
        <p:spPr>
          <a:xfrm>
            <a:off x="1500166" y="1000108"/>
            <a:ext cx="6667208" cy="5014800"/>
          </a:xfrm>
          <a:prstGeom prst="rect">
            <a:avLst/>
          </a:prstGeom>
        </p:spPr>
      </p:pic>
      <p:pic>
        <p:nvPicPr>
          <p:cNvPr id="8" name="7 Imagen" descr="1-Logo REd mayo.jpg"/>
          <p:cNvPicPr>
            <a:picLocks noChangeAspect="1"/>
          </p:cNvPicPr>
          <p:nvPr/>
        </p:nvPicPr>
        <p:blipFill>
          <a:blip r:embed="rId5" cstate="print"/>
          <a:stretch>
            <a:fillRect/>
          </a:stretch>
        </p:blipFill>
        <p:spPr>
          <a:xfrm>
            <a:off x="2357422" y="142852"/>
            <a:ext cx="3995936" cy="66599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xministerio-de-cultura-presidencia-logo.png.pagespeed.ic.4t-xnsZKCm.png"/>
          <p:cNvPicPr>
            <a:picLocks noChangeAspect="1"/>
          </p:cNvPicPr>
          <p:nvPr/>
        </p:nvPicPr>
        <p:blipFill>
          <a:blip r:embed="rId2"/>
          <a:stretch>
            <a:fillRect/>
          </a:stretch>
        </p:blipFill>
        <p:spPr>
          <a:xfrm>
            <a:off x="214282" y="6286520"/>
            <a:ext cx="1857388" cy="341153"/>
          </a:xfrm>
          <a:prstGeom prst="rect">
            <a:avLst/>
          </a:prstGeom>
        </p:spPr>
      </p:pic>
      <p:pic>
        <p:nvPicPr>
          <p:cNvPr id="5" name="4 Imagen" descr="xlogo-horizontal-azul-oscuro.png.pagespeed.ic.a2-w2kuKvh.png"/>
          <p:cNvPicPr>
            <a:picLocks noChangeAspect="1"/>
          </p:cNvPicPr>
          <p:nvPr/>
        </p:nvPicPr>
        <p:blipFill>
          <a:blip r:embed="rId3"/>
          <a:stretch>
            <a:fillRect/>
          </a:stretch>
        </p:blipFill>
        <p:spPr>
          <a:xfrm>
            <a:off x="7500958" y="6286520"/>
            <a:ext cx="1312915" cy="285752"/>
          </a:xfrm>
          <a:prstGeom prst="rect">
            <a:avLst/>
          </a:prstGeom>
        </p:spPr>
      </p:pic>
      <p:sp>
        <p:nvSpPr>
          <p:cNvPr id="6" name="5 CuadroTexto"/>
          <p:cNvSpPr txBox="1"/>
          <p:nvPr/>
        </p:nvSpPr>
        <p:spPr>
          <a:xfrm>
            <a:off x="2500298" y="6215082"/>
            <a:ext cx="4286280" cy="523220"/>
          </a:xfrm>
          <a:prstGeom prst="rect">
            <a:avLst/>
          </a:prstGeom>
          <a:noFill/>
        </p:spPr>
        <p:txBody>
          <a:bodyPr wrap="square" rtlCol="0">
            <a:spAutoFit/>
          </a:bodyPr>
          <a:lstStyle/>
          <a:p>
            <a:pPr algn="ctr"/>
            <a:r>
              <a:rPr lang="es-AR" sz="1600" dirty="0" smtClean="0">
                <a:solidFill>
                  <a:schemeClr val="tx1">
                    <a:lumMod val="50000"/>
                    <a:lumOff val="50000"/>
                  </a:schemeClr>
                </a:solidFill>
                <a:latin typeface="Arial Rounded MT Bold" pitchFamily="34" charset="0"/>
              </a:rPr>
              <a:t>VI Encuentro Nacional de Catalogadores </a:t>
            </a:r>
            <a:r>
              <a:rPr lang="es-AR" sz="1200" dirty="0" smtClean="0">
                <a:solidFill>
                  <a:schemeClr val="tx1">
                    <a:lumMod val="50000"/>
                    <a:lumOff val="50000"/>
                  </a:schemeClr>
                </a:solidFill>
                <a:latin typeface="Arial Rounded MT Bold" pitchFamily="34" charset="0"/>
              </a:rPr>
              <a:t>(15-17 nov. 2017)</a:t>
            </a:r>
            <a:endParaRPr lang="es-AR" sz="1200" dirty="0">
              <a:solidFill>
                <a:schemeClr val="tx1">
                  <a:lumMod val="50000"/>
                  <a:lumOff val="50000"/>
                </a:schemeClr>
              </a:solidFill>
              <a:latin typeface="Arial Rounded MT Bold" pitchFamily="34" charset="0"/>
            </a:endParaRPr>
          </a:p>
        </p:txBody>
      </p:sp>
      <p:pic>
        <p:nvPicPr>
          <p:cNvPr id="9" name="8 Imagen" descr="1-Logo REd mayo.jpg"/>
          <p:cNvPicPr>
            <a:picLocks noChangeAspect="1"/>
          </p:cNvPicPr>
          <p:nvPr/>
        </p:nvPicPr>
        <p:blipFill>
          <a:blip r:embed="rId4" cstate="print"/>
          <a:stretch>
            <a:fillRect/>
          </a:stretch>
        </p:blipFill>
        <p:spPr>
          <a:xfrm>
            <a:off x="2357422" y="142852"/>
            <a:ext cx="3995936" cy="665990"/>
          </a:xfrm>
          <a:prstGeom prst="rect">
            <a:avLst/>
          </a:prstGeom>
        </p:spPr>
      </p:pic>
      <p:pic>
        <p:nvPicPr>
          <p:cNvPr id="10" name="9 Imagen" descr="Captura de pantalla completa 1252017 72443 p. m..bmp"/>
          <p:cNvPicPr>
            <a:picLocks noChangeAspect="1"/>
          </p:cNvPicPr>
          <p:nvPr/>
        </p:nvPicPr>
        <p:blipFill>
          <a:blip r:embed="rId5" cstate="print"/>
          <a:stretch>
            <a:fillRect/>
          </a:stretch>
        </p:blipFill>
        <p:spPr>
          <a:xfrm>
            <a:off x="785786" y="1000108"/>
            <a:ext cx="7715272" cy="4337723"/>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xministerio-de-cultura-presidencia-logo.png.pagespeed.ic.4t-xnsZKCm.png"/>
          <p:cNvPicPr>
            <a:picLocks noChangeAspect="1"/>
          </p:cNvPicPr>
          <p:nvPr/>
        </p:nvPicPr>
        <p:blipFill>
          <a:blip r:embed="rId2"/>
          <a:stretch>
            <a:fillRect/>
          </a:stretch>
        </p:blipFill>
        <p:spPr>
          <a:xfrm>
            <a:off x="214282" y="6286520"/>
            <a:ext cx="1857388" cy="341153"/>
          </a:xfrm>
          <a:prstGeom prst="rect">
            <a:avLst/>
          </a:prstGeom>
        </p:spPr>
      </p:pic>
      <p:pic>
        <p:nvPicPr>
          <p:cNvPr id="5" name="4 Imagen" descr="xlogo-horizontal-azul-oscuro.png.pagespeed.ic.a2-w2kuKvh.png"/>
          <p:cNvPicPr>
            <a:picLocks noChangeAspect="1"/>
          </p:cNvPicPr>
          <p:nvPr/>
        </p:nvPicPr>
        <p:blipFill>
          <a:blip r:embed="rId3"/>
          <a:stretch>
            <a:fillRect/>
          </a:stretch>
        </p:blipFill>
        <p:spPr>
          <a:xfrm>
            <a:off x="7500958" y="6286520"/>
            <a:ext cx="1312915" cy="285752"/>
          </a:xfrm>
          <a:prstGeom prst="rect">
            <a:avLst/>
          </a:prstGeom>
        </p:spPr>
      </p:pic>
      <p:sp>
        <p:nvSpPr>
          <p:cNvPr id="6" name="5 CuadroTexto"/>
          <p:cNvSpPr txBox="1"/>
          <p:nvPr/>
        </p:nvSpPr>
        <p:spPr>
          <a:xfrm>
            <a:off x="2500298" y="6215082"/>
            <a:ext cx="4286280" cy="523220"/>
          </a:xfrm>
          <a:prstGeom prst="rect">
            <a:avLst/>
          </a:prstGeom>
          <a:noFill/>
        </p:spPr>
        <p:txBody>
          <a:bodyPr wrap="square" rtlCol="0">
            <a:spAutoFit/>
          </a:bodyPr>
          <a:lstStyle/>
          <a:p>
            <a:pPr algn="ctr"/>
            <a:r>
              <a:rPr lang="es-AR" sz="1600" dirty="0" smtClean="0">
                <a:solidFill>
                  <a:schemeClr val="tx1">
                    <a:lumMod val="50000"/>
                    <a:lumOff val="50000"/>
                  </a:schemeClr>
                </a:solidFill>
                <a:latin typeface="Arial Rounded MT Bold" pitchFamily="34" charset="0"/>
              </a:rPr>
              <a:t>VI Encuentro Nacional de Catalogadores </a:t>
            </a:r>
            <a:r>
              <a:rPr lang="es-AR" sz="1200" dirty="0" smtClean="0">
                <a:solidFill>
                  <a:schemeClr val="tx1">
                    <a:lumMod val="50000"/>
                    <a:lumOff val="50000"/>
                  </a:schemeClr>
                </a:solidFill>
                <a:latin typeface="Arial Rounded MT Bold" pitchFamily="34" charset="0"/>
              </a:rPr>
              <a:t>(15-17 nov. 2017)</a:t>
            </a:r>
            <a:endParaRPr lang="es-AR" sz="1200" dirty="0">
              <a:solidFill>
                <a:schemeClr val="tx1">
                  <a:lumMod val="50000"/>
                  <a:lumOff val="50000"/>
                </a:schemeClr>
              </a:solidFill>
              <a:latin typeface="Arial Rounded MT Bold" pitchFamily="34" charset="0"/>
            </a:endParaRPr>
          </a:p>
        </p:txBody>
      </p:sp>
      <p:pic>
        <p:nvPicPr>
          <p:cNvPr id="9" name="8 Imagen" descr="1-Logo REd mayo.jpg"/>
          <p:cNvPicPr>
            <a:picLocks noChangeAspect="1"/>
          </p:cNvPicPr>
          <p:nvPr/>
        </p:nvPicPr>
        <p:blipFill>
          <a:blip r:embed="rId4" cstate="print"/>
          <a:stretch>
            <a:fillRect/>
          </a:stretch>
        </p:blipFill>
        <p:spPr>
          <a:xfrm>
            <a:off x="2357422" y="142852"/>
            <a:ext cx="3995936" cy="665990"/>
          </a:xfrm>
          <a:prstGeom prst="rect">
            <a:avLst/>
          </a:prstGeom>
        </p:spPr>
      </p:pic>
      <p:pic>
        <p:nvPicPr>
          <p:cNvPr id="7" name="6 Imagen" descr="DesktopMobile.png"/>
          <p:cNvPicPr>
            <a:picLocks noChangeAspect="1"/>
          </p:cNvPicPr>
          <p:nvPr/>
        </p:nvPicPr>
        <p:blipFill>
          <a:blip r:embed="rId5" cstate="print"/>
          <a:srcRect l="1731" t="3754" r="2193" b="6159"/>
          <a:stretch>
            <a:fillRect/>
          </a:stretch>
        </p:blipFill>
        <p:spPr>
          <a:xfrm>
            <a:off x="539552" y="1556792"/>
            <a:ext cx="7992888" cy="3456384"/>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xministerio-de-cultura-presidencia-logo.png.pagespeed.ic.4t-xnsZKCm.png"/>
          <p:cNvPicPr>
            <a:picLocks noChangeAspect="1"/>
          </p:cNvPicPr>
          <p:nvPr/>
        </p:nvPicPr>
        <p:blipFill>
          <a:blip r:embed="rId2"/>
          <a:stretch>
            <a:fillRect/>
          </a:stretch>
        </p:blipFill>
        <p:spPr>
          <a:xfrm>
            <a:off x="214282" y="6286520"/>
            <a:ext cx="1857388" cy="341153"/>
          </a:xfrm>
          <a:prstGeom prst="rect">
            <a:avLst/>
          </a:prstGeom>
        </p:spPr>
      </p:pic>
      <p:pic>
        <p:nvPicPr>
          <p:cNvPr id="5" name="4 Imagen" descr="xlogo-horizontal-azul-oscuro.png.pagespeed.ic.a2-w2kuKvh.png"/>
          <p:cNvPicPr>
            <a:picLocks noChangeAspect="1"/>
          </p:cNvPicPr>
          <p:nvPr/>
        </p:nvPicPr>
        <p:blipFill>
          <a:blip r:embed="rId3"/>
          <a:stretch>
            <a:fillRect/>
          </a:stretch>
        </p:blipFill>
        <p:spPr>
          <a:xfrm>
            <a:off x="7500958" y="6286520"/>
            <a:ext cx="1312915" cy="285752"/>
          </a:xfrm>
          <a:prstGeom prst="rect">
            <a:avLst/>
          </a:prstGeom>
        </p:spPr>
      </p:pic>
      <p:sp>
        <p:nvSpPr>
          <p:cNvPr id="6" name="5 CuadroTexto"/>
          <p:cNvSpPr txBox="1"/>
          <p:nvPr/>
        </p:nvSpPr>
        <p:spPr>
          <a:xfrm>
            <a:off x="2500298" y="6215082"/>
            <a:ext cx="4286280" cy="523220"/>
          </a:xfrm>
          <a:prstGeom prst="rect">
            <a:avLst/>
          </a:prstGeom>
          <a:noFill/>
        </p:spPr>
        <p:txBody>
          <a:bodyPr wrap="square" rtlCol="0">
            <a:spAutoFit/>
          </a:bodyPr>
          <a:lstStyle/>
          <a:p>
            <a:pPr algn="ctr"/>
            <a:r>
              <a:rPr lang="es-AR" sz="1600" dirty="0" smtClean="0">
                <a:solidFill>
                  <a:schemeClr val="tx1">
                    <a:lumMod val="50000"/>
                    <a:lumOff val="50000"/>
                  </a:schemeClr>
                </a:solidFill>
                <a:latin typeface="Arial Rounded MT Bold" pitchFamily="34" charset="0"/>
              </a:rPr>
              <a:t>VI Encuentro Nacional de Catalogadores </a:t>
            </a:r>
            <a:r>
              <a:rPr lang="es-AR" sz="1200" dirty="0" smtClean="0">
                <a:solidFill>
                  <a:schemeClr val="tx1">
                    <a:lumMod val="50000"/>
                    <a:lumOff val="50000"/>
                  </a:schemeClr>
                </a:solidFill>
                <a:latin typeface="Arial Rounded MT Bold" pitchFamily="34" charset="0"/>
              </a:rPr>
              <a:t>(15-17 nov. 2017)</a:t>
            </a:r>
            <a:endParaRPr lang="es-AR" sz="1200" dirty="0">
              <a:solidFill>
                <a:schemeClr val="tx1">
                  <a:lumMod val="50000"/>
                  <a:lumOff val="50000"/>
                </a:schemeClr>
              </a:solidFill>
              <a:latin typeface="Arial Rounded MT Bold" pitchFamily="34" charset="0"/>
            </a:endParaRPr>
          </a:p>
        </p:txBody>
      </p:sp>
      <p:pic>
        <p:nvPicPr>
          <p:cNvPr id="9" name="8 Imagen" descr="1-Logo REd mayo.jpg"/>
          <p:cNvPicPr>
            <a:picLocks noChangeAspect="1"/>
          </p:cNvPicPr>
          <p:nvPr/>
        </p:nvPicPr>
        <p:blipFill>
          <a:blip r:embed="rId4" cstate="print"/>
          <a:stretch>
            <a:fillRect/>
          </a:stretch>
        </p:blipFill>
        <p:spPr>
          <a:xfrm>
            <a:off x="2357422" y="142852"/>
            <a:ext cx="3995936" cy="665990"/>
          </a:xfrm>
          <a:prstGeom prst="rect">
            <a:avLst/>
          </a:prstGeom>
        </p:spPr>
      </p:pic>
      <p:pic>
        <p:nvPicPr>
          <p:cNvPr id="8" name="7 Imagen" descr="Captura de pantalla completa 1252017 72443 p. m..bmp"/>
          <p:cNvPicPr>
            <a:picLocks noChangeAspect="1"/>
          </p:cNvPicPr>
          <p:nvPr/>
        </p:nvPicPr>
        <p:blipFill>
          <a:blip r:embed="rId5" cstate="print"/>
          <a:stretch>
            <a:fillRect/>
          </a:stretch>
        </p:blipFill>
        <p:spPr>
          <a:xfrm>
            <a:off x="714348" y="1571612"/>
            <a:ext cx="7715765" cy="43380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xministerio-de-cultura-presidencia-logo.png.pagespeed.ic.4t-xnsZKCm.png"/>
          <p:cNvPicPr>
            <a:picLocks noChangeAspect="1"/>
          </p:cNvPicPr>
          <p:nvPr/>
        </p:nvPicPr>
        <p:blipFill>
          <a:blip r:embed="rId2"/>
          <a:stretch>
            <a:fillRect/>
          </a:stretch>
        </p:blipFill>
        <p:spPr>
          <a:xfrm>
            <a:off x="214282" y="6286520"/>
            <a:ext cx="1857388" cy="341153"/>
          </a:xfrm>
          <a:prstGeom prst="rect">
            <a:avLst/>
          </a:prstGeom>
        </p:spPr>
      </p:pic>
      <p:pic>
        <p:nvPicPr>
          <p:cNvPr id="5" name="4 Imagen" descr="xlogo-horizontal-azul-oscuro.png.pagespeed.ic.a2-w2kuKvh.png"/>
          <p:cNvPicPr>
            <a:picLocks noChangeAspect="1"/>
          </p:cNvPicPr>
          <p:nvPr/>
        </p:nvPicPr>
        <p:blipFill>
          <a:blip r:embed="rId3"/>
          <a:stretch>
            <a:fillRect/>
          </a:stretch>
        </p:blipFill>
        <p:spPr>
          <a:xfrm>
            <a:off x="7500958" y="6286520"/>
            <a:ext cx="1312915" cy="285752"/>
          </a:xfrm>
          <a:prstGeom prst="rect">
            <a:avLst/>
          </a:prstGeom>
        </p:spPr>
      </p:pic>
      <p:sp>
        <p:nvSpPr>
          <p:cNvPr id="6" name="5 CuadroTexto"/>
          <p:cNvSpPr txBox="1"/>
          <p:nvPr/>
        </p:nvSpPr>
        <p:spPr>
          <a:xfrm>
            <a:off x="2500298" y="6215082"/>
            <a:ext cx="4286280" cy="523220"/>
          </a:xfrm>
          <a:prstGeom prst="rect">
            <a:avLst/>
          </a:prstGeom>
          <a:noFill/>
        </p:spPr>
        <p:txBody>
          <a:bodyPr wrap="square" rtlCol="0">
            <a:spAutoFit/>
          </a:bodyPr>
          <a:lstStyle/>
          <a:p>
            <a:pPr algn="ctr"/>
            <a:r>
              <a:rPr lang="es-AR" sz="1600" dirty="0" smtClean="0">
                <a:solidFill>
                  <a:schemeClr val="tx1">
                    <a:lumMod val="50000"/>
                    <a:lumOff val="50000"/>
                  </a:schemeClr>
                </a:solidFill>
                <a:latin typeface="Arial Rounded MT Bold" pitchFamily="34" charset="0"/>
              </a:rPr>
              <a:t>VI Encuentro Nacional de Catalogadores </a:t>
            </a:r>
            <a:r>
              <a:rPr lang="es-AR" sz="1200" dirty="0" smtClean="0">
                <a:solidFill>
                  <a:schemeClr val="tx1">
                    <a:lumMod val="50000"/>
                    <a:lumOff val="50000"/>
                  </a:schemeClr>
                </a:solidFill>
                <a:latin typeface="Arial Rounded MT Bold" pitchFamily="34" charset="0"/>
              </a:rPr>
              <a:t>(15-17 nov. 2017)</a:t>
            </a:r>
            <a:endParaRPr lang="es-AR" sz="1200" dirty="0">
              <a:solidFill>
                <a:schemeClr val="tx1">
                  <a:lumMod val="50000"/>
                  <a:lumOff val="50000"/>
                </a:schemeClr>
              </a:solidFill>
              <a:latin typeface="Arial Rounded MT Bold" pitchFamily="34" charset="0"/>
            </a:endParaRPr>
          </a:p>
        </p:txBody>
      </p:sp>
      <p:pic>
        <p:nvPicPr>
          <p:cNvPr id="9" name="8 Imagen" descr="1-Logo REd mayo.jpg"/>
          <p:cNvPicPr>
            <a:picLocks noChangeAspect="1"/>
          </p:cNvPicPr>
          <p:nvPr/>
        </p:nvPicPr>
        <p:blipFill>
          <a:blip r:embed="rId4" cstate="print"/>
          <a:stretch>
            <a:fillRect/>
          </a:stretch>
        </p:blipFill>
        <p:spPr>
          <a:xfrm>
            <a:off x="2357422" y="142852"/>
            <a:ext cx="3995936" cy="665990"/>
          </a:xfrm>
          <a:prstGeom prst="rect">
            <a:avLst/>
          </a:prstGeom>
        </p:spPr>
      </p:pic>
      <p:pic>
        <p:nvPicPr>
          <p:cNvPr id="7" name="6 Imagen" descr="Captura de pantalla completa 1252017 72443 p. m..bmp"/>
          <p:cNvPicPr>
            <a:picLocks noChangeAspect="1"/>
          </p:cNvPicPr>
          <p:nvPr/>
        </p:nvPicPr>
        <p:blipFill>
          <a:blip r:embed="rId5" cstate="print"/>
          <a:stretch>
            <a:fillRect/>
          </a:stretch>
        </p:blipFill>
        <p:spPr>
          <a:xfrm>
            <a:off x="571472" y="1357298"/>
            <a:ext cx="7715767" cy="43380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xministerio-de-cultura-presidencia-logo.png.pagespeed.ic.4t-xnsZKCm.png"/>
          <p:cNvPicPr>
            <a:picLocks noChangeAspect="1"/>
          </p:cNvPicPr>
          <p:nvPr/>
        </p:nvPicPr>
        <p:blipFill>
          <a:blip r:embed="rId2"/>
          <a:stretch>
            <a:fillRect/>
          </a:stretch>
        </p:blipFill>
        <p:spPr>
          <a:xfrm>
            <a:off x="214282" y="6286520"/>
            <a:ext cx="1857388" cy="341153"/>
          </a:xfrm>
          <a:prstGeom prst="rect">
            <a:avLst/>
          </a:prstGeom>
        </p:spPr>
      </p:pic>
      <p:pic>
        <p:nvPicPr>
          <p:cNvPr id="5" name="4 Imagen" descr="xlogo-horizontal-azul-oscuro.png.pagespeed.ic.a2-w2kuKvh.png"/>
          <p:cNvPicPr>
            <a:picLocks noChangeAspect="1"/>
          </p:cNvPicPr>
          <p:nvPr/>
        </p:nvPicPr>
        <p:blipFill>
          <a:blip r:embed="rId3"/>
          <a:stretch>
            <a:fillRect/>
          </a:stretch>
        </p:blipFill>
        <p:spPr>
          <a:xfrm>
            <a:off x="7500958" y="6286520"/>
            <a:ext cx="1312915" cy="285752"/>
          </a:xfrm>
          <a:prstGeom prst="rect">
            <a:avLst/>
          </a:prstGeom>
        </p:spPr>
      </p:pic>
      <p:sp>
        <p:nvSpPr>
          <p:cNvPr id="6" name="5 CuadroTexto"/>
          <p:cNvSpPr txBox="1"/>
          <p:nvPr/>
        </p:nvSpPr>
        <p:spPr>
          <a:xfrm>
            <a:off x="2500298" y="6215082"/>
            <a:ext cx="4286280" cy="523220"/>
          </a:xfrm>
          <a:prstGeom prst="rect">
            <a:avLst/>
          </a:prstGeom>
          <a:noFill/>
        </p:spPr>
        <p:txBody>
          <a:bodyPr wrap="square" rtlCol="0">
            <a:spAutoFit/>
          </a:bodyPr>
          <a:lstStyle/>
          <a:p>
            <a:pPr algn="ctr"/>
            <a:r>
              <a:rPr lang="es-AR" sz="1600" dirty="0" smtClean="0">
                <a:solidFill>
                  <a:schemeClr val="tx1">
                    <a:lumMod val="50000"/>
                    <a:lumOff val="50000"/>
                  </a:schemeClr>
                </a:solidFill>
                <a:latin typeface="Arial Rounded MT Bold" pitchFamily="34" charset="0"/>
              </a:rPr>
              <a:t>VI Encuentro Nacional de Catalogadores </a:t>
            </a:r>
            <a:r>
              <a:rPr lang="es-AR" sz="1200" dirty="0" smtClean="0">
                <a:solidFill>
                  <a:schemeClr val="tx1">
                    <a:lumMod val="50000"/>
                    <a:lumOff val="50000"/>
                  </a:schemeClr>
                </a:solidFill>
                <a:latin typeface="Arial Rounded MT Bold" pitchFamily="34" charset="0"/>
              </a:rPr>
              <a:t>(15-17 nov. 2017)</a:t>
            </a:r>
            <a:endParaRPr lang="es-AR" sz="1200" dirty="0">
              <a:solidFill>
                <a:schemeClr val="tx1">
                  <a:lumMod val="50000"/>
                  <a:lumOff val="50000"/>
                </a:schemeClr>
              </a:solidFill>
              <a:latin typeface="Arial Rounded MT Bold" pitchFamily="34" charset="0"/>
            </a:endParaRPr>
          </a:p>
        </p:txBody>
      </p:sp>
      <p:pic>
        <p:nvPicPr>
          <p:cNvPr id="9" name="8 Imagen" descr="1-Logo REd mayo.jpg"/>
          <p:cNvPicPr>
            <a:picLocks noChangeAspect="1"/>
          </p:cNvPicPr>
          <p:nvPr/>
        </p:nvPicPr>
        <p:blipFill>
          <a:blip r:embed="rId4" cstate="print"/>
          <a:stretch>
            <a:fillRect/>
          </a:stretch>
        </p:blipFill>
        <p:spPr>
          <a:xfrm>
            <a:off x="2357422" y="142852"/>
            <a:ext cx="3995936" cy="665990"/>
          </a:xfrm>
          <a:prstGeom prst="rect">
            <a:avLst/>
          </a:prstGeom>
        </p:spPr>
      </p:pic>
      <p:pic>
        <p:nvPicPr>
          <p:cNvPr id="7" name="6 Imagen" descr="Captura de pantalla completa 1252017 72443 p. m..bmp"/>
          <p:cNvPicPr>
            <a:picLocks noChangeAspect="1"/>
          </p:cNvPicPr>
          <p:nvPr/>
        </p:nvPicPr>
        <p:blipFill>
          <a:blip r:embed="rId5" cstate="print"/>
          <a:stretch>
            <a:fillRect/>
          </a:stretch>
        </p:blipFill>
        <p:spPr>
          <a:xfrm>
            <a:off x="714348" y="1285860"/>
            <a:ext cx="7715765" cy="43380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xministerio-de-cultura-presidencia-logo.png.pagespeed.ic.4t-xnsZKCm.png"/>
          <p:cNvPicPr>
            <a:picLocks noChangeAspect="1"/>
          </p:cNvPicPr>
          <p:nvPr/>
        </p:nvPicPr>
        <p:blipFill>
          <a:blip r:embed="rId2"/>
          <a:stretch>
            <a:fillRect/>
          </a:stretch>
        </p:blipFill>
        <p:spPr>
          <a:xfrm>
            <a:off x="214282" y="6286520"/>
            <a:ext cx="1857388" cy="341153"/>
          </a:xfrm>
          <a:prstGeom prst="rect">
            <a:avLst/>
          </a:prstGeom>
        </p:spPr>
      </p:pic>
      <p:pic>
        <p:nvPicPr>
          <p:cNvPr id="5" name="4 Imagen" descr="xlogo-horizontal-azul-oscuro.png.pagespeed.ic.a2-w2kuKvh.png"/>
          <p:cNvPicPr>
            <a:picLocks noChangeAspect="1"/>
          </p:cNvPicPr>
          <p:nvPr/>
        </p:nvPicPr>
        <p:blipFill>
          <a:blip r:embed="rId3"/>
          <a:stretch>
            <a:fillRect/>
          </a:stretch>
        </p:blipFill>
        <p:spPr>
          <a:xfrm>
            <a:off x="7500958" y="6286520"/>
            <a:ext cx="1312915" cy="285752"/>
          </a:xfrm>
          <a:prstGeom prst="rect">
            <a:avLst/>
          </a:prstGeom>
        </p:spPr>
      </p:pic>
      <p:sp>
        <p:nvSpPr>
          <p:cNvPr id="6" name="5 CuadroTexto"/>
          <p:cNvSpPr txBox="1"/>
          <p:nvPr/>
        </p:nvSpPr>
        <p:spPr>
          <a:xfrm>
            <a:off x="2500298" y="6215082"/>
            <a:ext cx="4286280" cy="523220"/>
          </a:xfrm>
          <a:prstGeom prst="rect">
            <a:avLst/>
          </a:prstGeom>
          <a:noFill/>
        </p:spPr>
        <p:txBody>
          <a:bodyPr wrap="square" rtlCol="0">
            <a:spAutoFit/>
          </a:bodyPr>
          <a:lstStyle/>
          <a:p>
            <a:pPr algn="ctr"/>
            <a:r>
              <a:rPr lang="es-AR" sz="1600" dirty="0" smtClean="0">
                <a:solidFill>
                  <a:schemeClr val="tx1">
                    <a:lumMod val="50000"/>
                    <a:lumOff val="50000"/>
                  </a:schemeClr>
                </a:solidFill>
                <a:latin typeface="Arial Rounded MT Bold" pitchFamily="34" charset="0"/>
              </a:rPr>
              <a:t>VI Encuentro Nacional de Catalogadores </a:t>
            </a:r>
            <a:r>
              <a:rPr lang="es-AR" sz="1200" dirty="0" smtClean="0">
                <a:solidFill>
                  <a:schemeClr val="tx1">
                    <a:lumMod val="50000"/>
                    <a:lumOff val="50000"/>
                  </a:schemeClr>
                </a:solidFill>
                <a:latin typeface="Arial Rounded MT Bold" pitchFamily="34" charset="0"/>
              </a:rPr>
              <a:t>(15-17 nov. 2017)</a:t>
            </a:r>
            <a:endParaRPr lang="es-AR" sz="1200" dirty="0">
              <a:solidFill>
                <a:schemeClr val="tx1">
                  <a:lumMod val="50000"/>
                  <a:lumOff val="50000"/>
                </a:schemeClr>
              </a:solidFill>
              <a:latin typeface="Arial Rounded MT Bold" pitchFamily="34" charset="0"/>
            </a:endParaRPr>
          </a:p>
        </p:txBody>
      </p:sp>
      <p:pic>
        <p:nvPicPr>
          <p:cNvPr id="9" name="8 Imagen" descr="1-Logo REd mayo.jpg"/>
          <p:cNvPicPr>
            <a:picLocks noChangeAspect="1"/>
          </p:cNvPicPr>
          <p:nvPr/>
        </p:nvPicPr>
        <p:blipFill>
          <a:blip r:embed="rId4" cstate="print"/>
          <a:stretch>
            <a:fillRect/>
          </a:stretch>
        </p:blipFill>
        <p:spPr>
          <a:xfrm>
            <a:off x="2357422" y="142852"/>
            <a:ext cx="3995936" cy="665990"/>
          </a:xfrm>
          <a:prstGeom prst="rect">
            <a:avLst/>
          </a:prstGeom>
        </p:spPr>
      </p:pic>
      <p:pic>
        <p:nvPicPr>
          <p:cNvPr id="7" name="6 Imagen" descr="Captura de pantalla completa 1252017 72443 p. m..bmp"/>
          <p:cNvPicPr>
            <a:picLocks noChangeAspect="1"/>
          </p:cNvPicPr>
          <p:nvPr/>
        </p:nvPicPr>
        <p:blipFill>
          <a:blip r:embed="rId5" cstate="print"/>
          <a:stretch>
            <a:fillRect/>
          </a:stretch>
        </p:blipFill>
        <p:spPr>
          <a:xfrm>
            <a:off x="857224" y="1000108"/>
            <a:ext cx="7715766" cy="4338000"/>
          </a:xfrm>
          <a:prstGeom prst="rect">
            <a:avLst/>
          </a:prstGeom>
        </p:spPr>
      </p:pic>
      <p:pic>
        <p:nvPicPr>
          <p:cNvPr id="8" name="7 Imagen"/>
          <p:cNvPicPr/>
          <p:nvPr/>
        </p:nvPicPr>
        <p:blipFill>
          <a:blip r:embed="rId6" cstate="print"/>
          <a:srcRect l="6828" t="13746" r="7886" b="151"/>
          <a:stretch>
            <a:fillRect/>
          </a:stretch>
        </p:blipFill>
        <p:spPr bwMode="auto">
          <a:xfrm>
            <a:off x="1571570" y="1498901"/>
            <a:ext cx="6357982" cy="4000528"/>
          </a:xfrm>
          <a:prstGeom prst="rect">
            <a:avLst/>
          </a:prstGeom>
          <a:noFill/>
          <a:ln w="9525">
            <a:solidFill>
              <a:schemeClr val="tx1">
                <a:lumMod val="95000"/>
                <a:lumOff val="5000"/>
              </a:schemeClr>
            </a:solid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xministerio-de-cultura-presidencia-logo.png.pagespeed.ic.4t-xnsZKCm.png"/>
          <p:cNvPicPr>
            <a:picLocks noChangeAspect="1"/>
          </p:cNvPicPr>
          <p:nvPr/>
        </p:nvPicPr>
        <p:blipFill>
          <a:blip r:embed="rId2"/>
          <a:stretch>
            <a:fillRect/>
          </a:stretch>
        </p:blipFill>
        <p:spPr>
          <a:xfrm>
            <a:off x="214282" y="6286520"/>
            <a:ext cx="1857388" cy="341153"/>
          </a:xfrm>
          <a:prstGeom prst="rect">
            <a:avLst/>
          </a:prstGeom>
        </p:spPr>
      </p:pic>
      <p:pic>
        <p:nvPicPr>
          <p:cNvPr id="5" name="4 Imagen" descr="xlogo-horizontal-azul-oscuro.png.pagespeed.ic.a2-w2kuKvh.png"/>
          <p:cNvPicPr>
            <a:picLocks noChangeAspect="1"/>
          </p:cNvPicPr>
          <p:nvPr/>
        </p:nvPicPr>
        <p:blipFill>
          <a:blip r:embed="rId3"/>
          <a:stretch>
            <a:fillRect/>
          </a:stretch>
        </p:blipFill>
        <p:spPr>
          <a:xfrm>
            <a:off x="7500958" y="6286520"/>
            <a:ext cx="1312915" cy="285752"/>
          </a:xfrm>
          <a:prstGeom prst="rect">
            <a:avLst/>
          </a:prstGeom>
        </p:spPr>
      </p:pic>
      <p:sp>
        <p:nvSpPr>
          <p:cNvPr id="6" name="5 CuadroTexto"/>
          <p:cNvSpPr txBox="1"/>
          <p:nvPr/>
        </p:nvSpPr>
        <p:spPr>
          <a:xfrm>
            <a:off x="2500298" y="6215082"/>
            <a:ext cx="4286280" cy="523220"/>
          </a:xfrm>
          <a:prstGeom prst="rect">
            <a:avLst/>
          </a:prstGeom>
          <a:noFill/>
        </p:spPr>
        <p:txBody>
          <a:bodyPr wrap="square" rtlCol="0">
            <a:spAutoFit/>
          </a:bodyPr>
          <a:lstStyle/>
          <a:p>
            <a:pPr algn="ctr"/>
            <a:r>
              <a:rPr lang="es-AR" sz="1600" dirty="0" smtClean="0">
                <a:solidFill>
                  <a:schemeClr val="tx1">
                    <a:lumMod val="50000"/>
                    <a:lumOff val="50000"/>
                  </a:schemeClr>
                </a:solidFill>
                <a:latin typeface="Arial Rounded MT Bold" pitchFamily="34" charset="0"/>
              </a:rPr>
              <a:t>VI Encuentro Nacional de Catalogadores </a:t>
            </a:r>
            <a:r>
              <a:rPr lang="es-AR" sz="1200" dirty="0" smtClean="0">
                <a:solidFill>
                  <a:schemeClr val="tx1">
                    <a:lumMod val="50000"/>
                    <a:lumOff val="50000"/>
                  </a:schemeClr>
                </a:solidFill>
                <a:latin typeface="Arial Rounded MT Bold" pitchFamily="34" charset="0"/>
              </a:rPr>
              <a:t>(15-17 nov. 2017)</a:t>
            </a:r>
            <a:endParaRPr lang="es-AR" sz="1200" dirty="0">
              <a:solidFill>
                <a:schemeClr val="tx1">
                  <a:lumMod val="50000"/>
                  <a:lumOff val="50000"/>
                </a:schemeClr>
              </a:solidFill>
              <a:latin typeface="Arial Rounded MT Bold" pitchFamily="34" charset="0"/>
            </a:endParaRPr>
          </a:p>
        </p:txBody>
      </p:sp>
      <p:pic>
        <p:nvPicPr>
          <p:cNvPr id="9" name="8 Imagen" descr="1-Logo REd mayo.jpg"/>
          <p:cNvPicPr>
            <a:picLocks noChangeAspect="1"/>
          </p:cNvPicPr>
          <p:nvPr/>
        </p:nvPicPr>
        <p:blipFill>
          <a:blip r:embed="rId4" cstate="print"/>
          <a:stretch>
            <a:fillRect/>
          </a:stretch>
        </p:blipFill>
        <p:spPr>
          <a:xfrm>
            <a:off x="2357422" y="142852"/>
            <a:ext cx="3995936" cy="665990"/>
          </a:xfrm>
          <a:prstGeom prst="rect">
            <a:avLst/>
          </a:prstGeom>
        </p:spPr>
      </p:pic>
      <p:pic>
        <p:nvPicPr>
          <p:cNvPr id="7" name="6 Imagen" descr="Captura de pantalla completa 1252017 72443 p. m..bmp"/>
          <p:cNvPicPr>
            <a:picLocks noChangeAspect="1"/>
          </p:cNvPicPr>
          <p:nvPr/>
        </p:nvPicPr>
        <p:blipFill>
          <a:blip r:embed="rId5" cstate="print"/>
          <a:stretch>
            <a:fillRect/>
          </a:stretch>
        </p:blipFill>
        <p:spPr>
          <a:xfrm>
            <a:off x="571472" y="1357298"/>
            <a:ext cx="7715766" cy="43380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xministerio-de-cultura-presidencia-logo.png.pagespeed.ic.4t-xnsZKCm.png"/>
          <p:cNvPicPr>
            <a:picLocks noChangeAspect="1"/>
          </p:cNvPicPr>
          <p:nvPr/>
        </p:nvPicPr>
        <p:blipFill>
          <a:blip r:embed="rId2"/>
          <a:stretch>
            <a:fillRect/>
          </a:stretch>
        </p:blipFill>
        <p:spPr>
          <a:xfrm>
            <a:off x="214282" y="6286520"/>
            <a:ext cx="1857388" cy="341153"/>
          </a:xfrm>
          <a:prstGeom prst="rect">
            <a:avLst/>
          </a:prstGeom>
        </p:spPr>
      </p:pic>
      <p:pic>
        <p:nvPicPr>
          <p:cNvPr id="5" name="4 Imagen" descr="xlogo-horizontal-azul-oscuro.png.pagespeed.ic.a2-w2kuKvh.png"/>
          <p:cNvPicPr>
            <a:picLocks noChangeAspect="1"/>
          </p:cNvPicPr>
          <p:nvPr/>
        </p:nvPicPr>
        <p:blipFill>
          <a:blip r:embed="rId3"/>
          <a:stretch>
            <a:fillRect/>
          </a:stretch>
        </p:blipFill>
        <p:spPr>
          <a:xfrm>
            <a:off x="7500958" y="6286520"/>
            <a:ext cx="1312915" cy="285752"/>
          </a:xfrm>
          <a:prstGeom prst="rect">
            <a:avLst/>
          </a:prstGeom>
        </p:spPr>
      </p:pic>
      <p:sp>
        <p:nvSpPr>
          <p:cNvPr id="6" name="5 CuadroTexto"/>
          <p:cNvSpPr txBox="1"/>
          <p:nvPr/>
        </p:nvSpPr>
        <p:spPr>
          <a:xfrm>
            <a:off x="2500298" y="6215082"/>
            <a:ext cx="4286280" cy="523220"/>
          </a:xfrm>
          <a:prstGeom prst="rect">
            <a:avLst/>
          </a:prstGeom>
          <a:noFill/>
        </p:spPr>
        <p:txBody>
          <a:bodyPr wrap="square" rtlCol="0">
            <a:spAutoFit/>
          </a:bodyPr>
          <a:lstStyle/>
          <a:p>
            <a:pPr algn="ctr"/>
            <a:r>
              <a:rPr lang="es-AR" sz="1600" dirty="0" smtClean="0">
                <a:solidFill>
                  <a:schemeClr val="tx1">
                    <a:lumMod val="50000"/>
                    <a:lumOff val="50000"/>
                  </a:schemeClr>
                </a:solidFill>
                <a:latin typeface="Arial Rounded MT Bold" pitchFamily="34" charset="0"/>
              </a:rPr>
              <a:t>VI Encuentro Nacional de Catalogadores </a:t>
            </a:r>
            <a:r>
              <a:rPr lang="es-AR" sz="1200" dirty="0" smtClean="0">
                <a:solidFill>
                  <a:schemeClr val="tx1">
                    <a:lumMod val="50000"/>
                    <a:lumOff val="50000"/>
                  </a:schemeClr>
                </a:solidFill>
                <a:latin typeface="Arial Rounded MT Bold" pitchFamily="34" charset="0"/>
              </a:rPr>
              <a:t>(15-17 nov. 2017)</a:t>
            </a:r>
            <a:endParaRPr lang="es-AR" sz="1200" dirty="0">
              <a:solidFill>
                <a:schemeClr val="tx1">
                  <a:lumMod val="50000"/>
                  <a:lumOff val="50000"/>
                </a:schemeClr>
              </a:solidFill>
              <a:latin typeface="Arial Rounded MT Bold" pitchFamily="34" charset="0"/>
            </a:endParaRPr>
          </a:p>
        </p:txBody>
      </p:sp>
      <p:pic>
        <p:nvPicPr>
          <p:cNvPr id="9" name="8 Imagen" descr="1-Logo REd mayo.jpg"/>
          <p:cNvPicPr>
            <a:picLocks noChangeAspect="1"/>
          </p:cNvPicPr>
          <p:nvPr/>
        </p:nvPicPr>
        <p:blipFill>
          <a:blip r:embed="rId4" cstate="print"/>
          <a:stretch>
            <a:fillRect/>
          </a:stretch>
        </p:blipFill>
        <p:spPr>
          <a:xfrm>
            <a:off x="2357422" y="142852"/>
            <a:ext cx="3995936" cy="665990"/>
          </a:xfrm>
          <a:prstGeom prst="rect">
            <a:avLst/>
          </a:prstGeom>
        </p:spPr>
      </p:pic>
      <p:pic>
        <p:nvPicPr>
          <p:cNvPr id="8" name="7 Imagen" descr="Captura de pantalla completa 1252017 72443 p. m..bmp"/>
          <p:cNvPicPr>
            <a:picLocks noChangeAspect="1"/>
          </p:cNvPicPr>
          <p:nvPr/>
        </p:nvPicPr>
        <p:blipFill>
          <a:blip r:embed="rId5" cstate="print"/>
          <a:stretch>
            <a:fillRect/>
          </a:stretch>
        </p:blipFill>
        <p:spPr>
          <a:xfrm>
            <a:off x="714348" y="1214422"/>
            <a:ext cx="7715765" cy="4338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xministerio-de-cultura-presidencia-logo.png.pagespeed.ic.4t-xnsZKCm.png"/>
          <p:cNvPicPr>
            <a:picLocks noChangeAspect="1"/>
          </p:cNvPicPr>
          <p:nvPr/>
        </p:nvPicPr>
        <p:blipFill>
          <a:blip r:embed="rId2"/>
          <a:stretch>
            <a:fillRect/>
          </a:stretch>
        </p:blipFill>
        <p:spPr>
          <a:xfrm>
            <a:off x="214282" y="6286520"/>
            <a:ext cx="1857388" cy="341153"/>
          </a:xfrm>
          <a:prstGeom prst="rect">
            <a:avLst/>
          </a:prstGeom>
        </p:spPr>
      </p:pic>
      <p:pic>
        <p:nvPicPr>
          <p:cNvPr id="5" name="4 Imagen" descr="xlogo-horizontal-azul-oscuro.png.pagespeed.ic.a2-w2kuKvh.png"/>
          <p:cNvPicPr>
            <a:picLocks noChangeAspect="1"/>
          </p:cNvPicPr>
          <p:nvPr/>
        </p:nvPicPr>
        <p:blipFill>
          <a:blip r:embed="rId3"/>
          <a:stretch>
            <a:fillRect/>
          </a:stretch>
        </p:blipFill>
        <p:spPr>
          <a:xfrm>
            <a:off x="7500958" y="6286520"/>
            <a:ext cx="1312915" cy="285752"/>
          </a:xfrm>
          <a:prstGeom prst="rect">
            <a:avLst/>
          </a:prstGeom>
        </p:spPr>
      </p:pic>
      <p:pic>
        <p:nvPicPr>
          <p:cNvPr id="10" name="9 Imagen" descr="1-Logo REd mayo.jpg"/>
          <p:cNvPicPr>
            <a:picLocks noChangeAspect="1"/>
          </p:cNvPicPr>
          <p:nvPr/>
        </p:nvPicPr>
        <p:blipFill>
          <a:blip r:embed="rId4" cstate="print"/>
          <a:stretch>
            <a:fillRect/>
          </a:stretch>
        </p:blipFill>
        <p:spPr>
          <a:xfrm>
            <a:off x="2357422" y="142852"/>
            <a:ext cx="3995936" cy="665990"/>
          </a:xfrm>
          <a:prstGeom prst="rect">
            <a:avLst/>
          </a:prstGeom>
        </p:spPr>
      </p:pic>
      <p:sp>
        <p:nvSpPr>
          <p:cNvPr id="12" name="11 CuadroTexto"/>
          <p:cNvSpPr txBox="1"/>
          <p:nvPr/>
        </p:nvSpPr>
        <p:spPr>
          <a:xfrm>
            <a:off x="1115616" y="5301208"/>
            <a:ext cx="6840760" cy="461665"/>
          </a:xfrm>
          <a:prstGeom prst="rect">
            <a:avLst/>
          </a:prstGeom>
          <a:noFill/>
        </p:spPr>
        <p:txBody>
          <a:bodyPr wrap="square" rtlCol="0">
            <a:spAutoFit/>
          </a:bodyPr>
          <a:lstStyle/>
          <a:p>
            <a:pPr algn="ctr"/>
            <a:r>
              <a:rPr lang="es-AR" sz="1200" dirty="0" smtClean="0">
                <a:solidFill>
                  <a:schemeClr val="tx1">
                    <a:lumMod val="65000"/>
                    <a:lumOff val="35000"/>
                  </a:schemeClr>
                </a:solidFill>
              </a:rPr>
              <a:t>Biblioteca Municipal José Froilán González</a:t>
            </a:r>
            <a:r>
              <a:rPr lang="es-AR" sz="1200" dirty="0">
                <a:solidFill>
                  <a:schemeClr val="tx1">
                    <a:lumMod val="65000"/>
                    <a:lumOff val="35000"/>
                  </a:schemeClr>
                </a:solidFill>
              </a:rPr>
              <a:t> </a:t>
            </a:r>
            <a:r>
              <a:rPr lang="es-AR" sz="1200" dirty="0" smtClean="0">
                <a:solidFill>
                  <a:schemeClr val="tx1">
                    <a:lumMod val="65000"/>
                    <a:lumOff val="35000"/>
                  </a:schemeClr>
                </a:solidFill>
              </a:rPr>
              <a:t>                                                                                                              (2003)</a:t>
            </a:r>
          </a:p>
        </p:txBody>
      </p:sp>
      <p:pic>
        <p:nvPicPr>
          <p:cNvPr id="8" name="gráficos11"/>
          <p:cNvPicPr>
            <a:picLocks noChangeAspect="1"/>
          </p:cNvPicPr>
          <p:nvPr/>
        </p:nvPicPr>
        <p:blipFill>
          <a:blip r:embed="rId5" cstate="print">
            <a:alphaModFix/>
            <a:lum/>
          </a:blip>
          <a:srcRect/>
          <a:stretch>
            <a:fillRect/>
          </a:stretch>
        </p:blipFill>
        <p:spPr>
          <a:xfrm>
            <a:off x="3143240" y="1142984"/>
            <a:ext cx="3024336" cy="4034635"/>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xministerio-de-cultura-presidencia-logo.png.pagespeed.ic.4t-xnsZKCm.png"/>
          <p:cNvPicPr>
            <a:picLocks noChangeAspect="1"/>
          </p:cNvPicPr>
          <p:nvPr/>
        </p:nvPicPr>
        <p:blipFill>
          <a:blip r:embed="rId2"/>
          <a:stretch>
            <a:fillRect/>
          </a:stretch>
        </p:blipFill>
        <p:spPr>
          <a:xfrm>
            <a:off x="214282" y="6286520"/>
            <a:ext cx="1857388" cy="341153"/>
          </a:xfrm>
          <a:prstGeom prst="rect">
            <a:avLst/>
          </a:prstGeom>
        </p:spPr>
      </p:pic>
      <p:pic>
        <p:nvPicPr>
          <p:cNvPr id="5" name="4 Imagen" descr="xlogo-horizontal-azul-oscuro.png.pagespeed.ic.a2-w2kuKvh.png"/>
          <p:cNvPicPr>
            <a:picLocks noChangeAspect="1"/>
          </p:cNvPicPr>
          <p:nvPr/>
        </p:nvPicPr>
        <p:blipFill>
          <a:blip r:embed="rId3"/>
          <a:stretch>
            <a:fillRect/>
          </a:stretch>
        </p:blipFill>
        <p:spPr>
          <a:xfrm>
            <a:off x="7500958" y="6286520"/>
            <a:ext cx="1312915" cy="285752"/>
          </a:xfrm>
          <a:prstGeom prst="rect">
            <a:avLst/>
          </a:prstGeom>
        </p:spPr>
      </p:pic>
      <p:sp>
        <p:nvSpPr>
          <p:cNvPr id="6" name="5 CuadroTexto"/>
          <p:cNvSpPr txBox="1"/>
          <p:nvPr/>
        </p:nvSpPr>
        <p:spPr>
          <a:xfrm>
            <a:off x="2500298" y="6215082"/>
            <a:ext cx="4286280" cy="523220"/>
          </a:xfrm>
          <a:prstGeom prst="rect">
            <a:avLst/>
          </a:prstGeom>
          <a:noFill/>
        </p:spPr>
        <p:txBody>
          <a:bodyPr wrap="square" rtlCol="0">
            <a:spAutoFit/>
          </a:bodyPr>
          <a:lstStyle/>
          <a:p>
            <a:pPr algn="ctr"/>
            <a:r>
              <a:rPr lang="es-AR" sz="1600" dirty="0" smtClean="0">
                <a:solidFill>
                  <a:schemeClr val="tx1">
                    <a:lumMod val="50000"/>
                    <a:lumOff val="50000"/>
                  </a:schemeClr>
                </a:solidFill>
                <a:latin typeface="Arial Rounded MT Bold" pitchFamily="34" charset="0"/>
              </a:rPr>
              <a:t>VI Encuentro Nacional de Catalogadores </a:t>
            </a:r>
            <a:r>
              <a:rPr lang="es-AR" sz="1200" dirty="0" smtClean="0">
                <a:solidFill>
                  <a:schemeClr val="tx1">
                    <a:lumMod val="50000"/>
                    <a:lumOff val="50000"/>
                  </a:schemeClr>
                </a:solidFill>
                <a:latin typeface="Arial Rounded MT Bold" pitchFamily="34" charset="0"/>
              </a:rPr>
              <a:t>(15-17 nov. 2017)</a:t>
            </a:r>
            <a:endParaRPr lang="es-AR" sz="1200" dirty="0">
              <a:solidFill>
                <a:schemeClr val="tx1">
                  <a:lumMod val="50000"/>
                  <a:lumOff val="50000"/>
                </a:schemeClr>
              </a:solidFill>
              <a:latin typeface="Arial Rounded MT Bold" pitchFamily="34" charset="0"/>
            </a:endParaRPr>
          </a:p>
        </p:txBody>
      </p:sp>
      <p:pic>
        <p:nvPicPr>
          <p:cNvPr id="9" name="8 Imagen" descr="1-Logo REd mayo.jpg"/>
          <p:cNvPicPr>
            <a:picLocks noChangeAspect="1"/>
          </p:cNvPicPr>
          <p:nvPr/>
        </p:nvPicPr>
        <p:blipFill>
          <a:blip r:embed="rId4" cstate="print"/>
          <a:stretch>
            <a:fillRect/>
          </a:stretch>
        </p:blipFill>
        <p:spPr>
          <a:xfrm>
            <a:off x="2357422" y="142852"/>
            <a:ext cx="3995936" cy="665990"/>
          </a:xfrm>
          <a:prstGeom prst="rect">
            <a:avLst/>
          </a:prstGeom>
        </p:spPr>
      </p:pic>
      <p:pic>
        <p:nvPicPr>
          <p:cNvPr id="7" name="6 Imagen" descr="Captura de pantalla completa 1252017 72443 p. m..bmp"/>
          <p:cNvPicPr>
            <a:picLocks noChangeAspect="1"/>
          </p:cNvPicPr>
          <p:nvPr/>
        </p:nvPicPr>
        <p:blipFill>
          <a:blip r:embed="rId5" cstate="print"/>
          <a:stretch>
            <a:fillRect/>
          </a:stretch>
        </p:blipFill>
        <p:spPr>
          <a:xfrm>
            <a:off x="714348" y="1142984"/>
            <a:ext cx="7715767" cy="43380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xministerio-de-cultura-presidencia-logo.png.pagespeed.ic.4t-xnsZKCm.png"/>
          <p:cNvPicPr>
            <a:picLocks noChangeAspect="1"/>
          </p:cNvPicPr>
          <p:nvPr/>
        </p:nvPicPr>
        <p:blipFill>
          <a:blip r:embed="rId2"/>
          <a:stretch>
            <a:fillRect/>
          </a:stretch>
        </p:blipFill>
        <p:spPr>
          <a:xfrm>
            <a:off x="214282" y="6286520"/>
            <a:ext cx="1857388" cy="341153"/>
          </a:xfrm>
          <a:prstGeom prst="rect">
            <a:avLst/>
          </a:prstGeom>
        </p:spPr>
      </p:pic>
      <p:pic>
        <p:nvPicPr>
          <p:cNvPr id="5" name="4 Imagen" descr="xlogo-horizontal-azul-oscuro.png.pagespeed.ic.a2-w2kuKvh.png"/>
          <p:cNvPicPr>
            <a:picLocks noChangeAspect="1"/>
          </p:cNvPicPr>
          <p:nvPr/>
        </p:nvPicPr>
        <p:blipFill>
          <a:blip r:embed="rId3"/>
          <a:stretch>
            <a:fillRect/>
          </a:stretch>
        </p:blipFill>
        <p:spPr>
          <a:xfrm>
            <a:off x="7500958" y="6286520"/>
            <a:ext cx="1312915" cy="285752"/>
          </a:xfrm>
          <a:prstGeom prst="rect">
            <a:avLst/>
          </a:prstGeom>
        </p:spPr>
      </p:pic>
      <p:sp>
        <p:nvSpPr>
          <p:cNvPr id="6" name="5 CuadroTexto"/>
          <p:cNvSpPr txBox="1"/>
          <p:nvPr/>
        </p:nvSpPr>
        <p:spPr>
          <a:xfrm>
            <a:off x="2500298" y="6215082"/>
            <a:ext cx="4286280" cy="523220"/>
          </a:xfrm>
          <a:prstGeom prst="rect">
            <a:avLst/>
          </a:prstGeom>
          <a:noFill/>
        </p:spPr>
        <p:txBody>
          <a:bodyPr wrap="square" rtlCol="0">
            <a:spAutoFit/>
          </a:bodyPr>
          <a:lstStyle/>
          <a:p>
            <a:pPr algn="ctr"/>
            <a:r>
              <a:rPr lang="es-AR" sz="1600" dirty="0" smtClean="0">
                <a:solidFill>
                  <a:schemeClr val="tx1">
                    <a:lumMod val="50000"/>
                    <a:lumOff val="50000"/>
                  </a:schemeClr>
                </a:solidFill>
                <a:latin typeface="Arial Rounded MT Bold" pitchFamily="34" charset="0"/>
              </a:rPr>
              <a:t>VI Encuentro Nacional de Catalogadores </a:t>
            </a:r>
            <a:r>
              <a:rPr lang="es-AR" sz="1200" dirty="0" smtClean="0">
                <a:solidFill>
                  <a:schemeClr val="tx1">
                    <a:lumMod val="50000"/>
                    <a:lumOff val="50000"/>
                  </a:schemeClr>
                </a:solidFill>
                <a:latin typeface="Arial Rounded MT Bold" pitchFamily="34" charset="0"/>
              </a:rPr>
              <a:t>(15-17 nov. 2017)</a:t>
            </a:r>
            <a:endParaRPr lang="es-AR" sz="1200" dirty="0">
              <a:solidFill>
                <a:schemeClr val="tx1">
                  <a:lumMod val="50000"/>
                  <a:lumOff val="50000"/>
                </a:schemeClr>
              </a:solidFill>
              <a:latin typeface="Arial Rounded MT Bold" pitchFamily="34" charset="0"/>
            </a:endParaRPr>
          </a:p>
        </p:txBody>
      </p:sp>
      <p:pic>
        <p:nvPicPr>
          <p:cNvPr id="9" name="8 Imagen" descr="1-Logo REd mayo.jpg"/>
          <p:cNvPicPr>
            <a:picLocks noChangeAspect="1"/>
          </p:cNvPicPr>
          <p:nvPr/>
        </p:nvPicPr>
        <p:blipFill>
          <a:blip r:embed="rId4" cstate="print"/>
          <a:stretch>
            <a:fillRect/>
          </a:stretch>
        </p:blipFill>
        <p:spPr>
          <a:xfrm>
            <a:off x="2357422" y="142852"/>
            <a:ext cx="3995936" cy="665990"/>
          </a:xfrm>
          <a:prstGeom prst="rect">
            <a:avLst/>
          </a:prstGeom>
        </p:spPr>
      </p:pic>
      <p:pic>
        <p:nvPicPr>
          <p:cNvPr id="7" name="6 Imagen" descr="Captura de pantalla completa 1252017 72443 p. m..bmp"/>
          <p:cNvPicPr>
            <a:picLocks noChangeAspect="1"/>
          </p:cNvPicPr>
          <p:nvPr/>
        </p:nvPicPr>
        <p:blipFill>
          <a:blip r:embed="rId5" cstate="print"/>
          <a:srcRect b="4486"/>
          <a:stretch>
            <a:fillRect/>
          </a:stretch>
        </p:blipFill>
        <p:spPr>
          <a:xfrm>
            <a:off x="714348" y="1214422"/>
            <a:ext cx="7715767" cy="4143404"/>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xministerio-de-cultura-presidencia-logo.png.pagespeed.ic.4t-xnsZKCm.png"/>
          <p:cNvPicPr>
            <a:picLocks noChangeAspect="1"/>
          </p:cNvPicPr>
          <p:nvPr/>
        </p:nvPicPr>
        <p:blipFill>
          <a:blip r:embed="rId2"/>
          <a:stretch>
            <a:fillRect/>
          </a:stretch>
        </p:blipFill>
        <p:spPr>
          <a:xfrm>
            <a:off x="214282" y="6286520"/>
            <a:ext cx="1857388" cy="341153"/>
          </a:xfrm>
          <a:prstGeom prst="rect">
            <a:avLst/>
          </a:prstGeom>
        </p:spPr>
      </p:pic>
      <p:pic>
        <p:nvPicPr>
          <p:cNvPr id="5" name="4 Imagen" descr="xlogo-horizontal-azul-oscuro.png.pagespeed.ic.a2-w2kuKvh.png"/>
          <p:cNvPicPr>
            <a:picLocks noChangeAspect="1"/>
          </p:cNvPicPr>
          <p:nvPr/>
        </p:nvPicPr>
        <p:blipFill>
          <a:blip r:embed="rId3"/>
          <a:stretch>
            <a:fillRect/>
          </a:stretch>
        </p:blipFill>
        <p:spPr>
          <a:xfrm>
            <a:off x="7500958" y="6286520"/>
            <a:ext cx="1312915" cy="285752"/>
          </a:xfrm>
          <a:prstGeom prst="rect">
            <a:avLst/>
          </a:prstGeom>
        </p:spPr>
      </p:pic>
      <p:sp>
        <p:nvSpPr>
          <p:cNvPr id="6" name="5 CuadroTexto"/>
          <p:cNvSpPr txBox="1"/>
          <p:nvPr/>
        </p:nvSpPr>
        <p:spPr>
          <a:xfrm>
            <a:off x="2500298" y="6215082"/>
            <a:ext cx="4286280" cy="523220"/>
          </a:xfrm>
          <a:prstGeom prst="rect">
            <a:avLst/>
          </a:prstGeom>
          <a:noFill/>
        </p:spPr>
        <p:txBody>
          <a:bodyPr wrap="square" rtlCol="0">
            <a:spAutoFit/>
          </a:bodyPr>
          <a:lstStyle/>
          <a:p>
            <a:pPr algn="ctr"/>
            <a:r>
              <a:rPr lang="es-AR" sz="1600" dirty="0" smtClean="0">
                <a:solidFill>
                  <a:schemeClr val="tx1">
                    <a:lumMod val="50000"/>
                    <a:lumOff val="50000"/>
                  </a:schemeClr>
                </a:solidFill>
                <a:latin typeface="Arial Rounded MT Bold" pitchFamily="34" charset="0"/>
              </a:rPr>
              <a:t>VI Encuentro Nacional de Catalogadores </a:t>
            </a:r>
            <a:r>
              <a:rPr lang="es-AR" sz="1200" dirty="0" smtClean="0">
                <a:solidFill>
                  <a:schemeClr val="tx1">
                    <a:lumMod val="50000"/>
                    <a:lumOff val="50000"/>
                  </a:schemeClr>
                </a:solidFill>
                <a:latin typeface="Arial Rounded MT Bold" pitchFamily="34" charset="0"/>
              </a:rPr>
              <a:t>(15-17 nov. 2017)</a:t>
            </a:r>
            <a:endParaRPr lang="es-AR" sz="1200" dirty="0">
              <a:solidFill>
                <a:schemeClr val="tx1">
                  <a:lumMod val="50000"/>
                  <a:lumOff val="50000"/>
                </a:schemeClr>
              </a:solidFill>
              <a:latin typeface="Arial Rounded MT Bold" pitchFamily="34" charset="0"/>
            </a:endParaRPr>
          </a:p>
        </p:txBody>
      </p:sp>
      <p:pic>
        <p:nvPicPr>
          <p:cNvPr id="9" name="8 Imagen" descr="1-Logo REd mayo.jpg"/>
          <p:cNvPicPr>
            <a:picLocks noChangeAspect="1"/>
          </p:cNvPicPr>
          <p:nvPr/>
        </p:nvPicPr>
        <p:blipFill>
          <a:blip r:embed="rId4" cstate="print"/>
          <a:stretch>
            <a:fillRect/>
          </a:stretch>
        </p:blipFill>
        <p:spPr>
          <a:xfrm>
            <a:off x="2357422" y="142852"/>
            <a:ext cx="3995936" cy="665990"/>
          </a:xfrm>
          <a:prstGeom prst="rect">
            <a:avLst/>
          </a:prstGeom>
        </p:spPr>
      </p:pic>
      <p:pic>
        <p:nvPicPr>
          <p:cNvPr id="7" name="6 Imagen" descr="Captura de pantalla completa 1252017 72443 p. m..bmp"/>
          <p:cNvPicPr>
            <a:picLocks noChangeAspect="1"/>
          </p:cNvPicPr>
          <p:nvPr/>
        </p:nvPicPr>
        <p:blipFill>
          <a:blip r:embed="rId5" cstate="print"/>
          <a:stretch>
            <a:fillRect/>
          </a:stretch>
        </p:blipFill>
        <p:spPr>
          <a:xfrm>
            <a:off x="571472" y="1428736"/>
            <a:ext cx="7715765" cy="43380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xministerio-de-cultura-presidencia-logo.png.pagespeed.ic.4t-xnsZKCm.png"/>
          <p:cNvPicPr>
            <a:picLocks noChangeAspect="1"/>
          </p:cNvPicPr>
          <p:nvPr/>
        </p:nvPicPr>
        <p:blipFill>
          <a:blip r:embed="rId2"/>
          <a:stretch>
            <a:fillRect/>
          </a:stretch>
        </p:blipFill>
        <p:spPr>
          <a:xfrm>
            <a:off x="214282" y="6286520"/>
            <a:ext cx="1857388" cy="341153"/>
          </a:xfrm>
          <a:prstGeom prst="rect">
            <a:avLst/>
          </a:prstGeom>
        </p:spPr>
      </p:pic>
      <p:pic>
        <p:nvPicPr>
          <p:cNvPr id="5" name="4 Imagen" descr="xlogo-horizontal-azul-oscuro.png.pagespeed.ic.a2-w2kuKvh.png"/>
          <p:cNvPicPr>
            <a:picLocks noChangeAspect="1"/>
          </p:cNvPicPr>
          <p:nvPr/>
        </p:nvPicPr>
        <p:blipFill>
          <a:blip r:embed="rId3"/>
          <a:stretch>
            <a:fillRect/>
          </a:stretch>
        </p:blipFill>
        <p:spPr>
          <a:xfrm>
            <a:off x="7500958" y="6286520"/>
            <a:ext cx="1312915" cy="285752"/>
          </a:xfrm>
          <a:prstGeom prst="rect">
            <a:avLst/>
          </a:prstGeom>
        </p:spPr>
      </p:pic>
      <p:sp>
        <p:nvSpPr>
          <p:cNvPr id="6" name="5 CuadroTexto"/>
          <p:cNvSpPr txBox="1"/>
          <p:nvPr/>
        </p:nvSpPr>
        <p:spPr>
          <a:xfrm>
            <a:off x="2500298" y="6215082"/>
            <a:ext cx="4286280" cy="523220"/>
          </a:xfrm>
          <a:prstGeom prst="rect">
            <a:avLst/>
          </a:prstGeom>
          <a:noFill/>
        </p:spPr>
        <p:txBody>
          <a:bodyPr wrap="square" rtlCol="0">
            <a:spAutoFit/>
          </a:bodyPr>
          <a:lstStyle/>
          <a:p>
            <a:pPr algn="ctr"/>
            <a:r>
              <a:rPr lang="es-AR" sz="1600" dirty="0" smtClean="0">
                <a:solidFill>
                  <a:schemeClr val="tx1">
                    <a:lumMod val="50000"/>
                    <a:lumOff val="50000"/>
                  </a:schemeClr>
                </a:solidFill>
                <a:latin typeface="Arial Rounded MT Bold" pitchFamily="34" charset="0"/>
              </a:rPr>
              <a:t>VI Encuentro Nacional de Catalogadores </a:t>
            </a:r>
            <a:r>
              <a:rPr lang="es-AR" sz="1200" dirty="0" smtClean="0">
                <a:solidFill>
                  <a:schemeClr val="tx1">
                    <a:lumMod val="50000"/>
                    <a:lumOff val="50000"/>
                  </a:schemeClr>
                </a:solidFill>
                <a:latin typeface="Arial Rounded MT Bold" pitchFamily="34" charset="0"/>
              </a:rPr>
              <a:t>(15-17 nov. 2017)</a:t>
            </a:r>
            <a:endParaRPr lang="es-AR" sz="1200" dirty="0">
              <a:solidFill>
                <a:schemeClr val="tx1">
                  <a:lumMod val="50000"/>
                  <a:lumOff val="50000"/>
                </a:schemeClr>
              </a:solidFill>
              <a:latin typeface="Arial Rounded MT Bold" pitchFamily="34" charset="0"/>
            </a:endParaRPr>
          </a:p>
        </p:txBody>
      </p:sp>
      <p:pic>
        <p:nvPicPr>
          <p:cNvPr id="9" name="8 Imagen" descr="1-Logo REd mayo.jpg"/>
          <p:cNvPicPr>
            <a:picLocks noChangeAspect="1"/>
          </p:cNvPicPr>
          <p:nvPr/>
        </p:nvPicPr>
        <p:blipFill>
          <a:blip r:embed="rId4" cstate="print"/>
          <a:stretch>
            <a:fillRect/>
          </a:stretch>
        </p:blipFill>
        <p:spPr>
          <a:xfrm>
            <a:off x="2357422" y="142852"/>
            <a:ext cx="3995936" cy="665990"/>
          </a:xfrm>
          <a:prstGeom prst="rect">
            <a:avLst/>
          </a:prstGeom>
        </p:spPr>
      </p:pic>
      <p:pic>
        <p:nvPicPr>
          <p:cNvPr id="8" name="7 Imagen" descr="map biblio yellow_opcion medio_CURVAS_Página_2.jpg"/>
          <p:cNvPicPr>
            <a:picLocks noChangeAspect="1"/>
          </p:cNvPicPr>
          <p:nvPr/>
        </p:nvPicPr>
        <p:blipFill>
          <a:blip r:embed="rId5"/>
          <a:stretch>
            <a:fillRect/>
          </a:stretch>
        </p:blipFill>
        <p:spPr>
          <a:xfrm>
            <a:off x="4714876" y="3071810"/>
            <a:ext cx="4069688" cy="2893924"/>
          </a:xfrm>
          <a:prstGeom prst="rect">
            <a:avLst/>
          </a:prstGeom>
          <a:ln>
            <a:solidFill>
              <a:schemeClr val="tx1">
                <a:lumMod val="50000"/>
                <a:lumOff val="50000"/>
              </a:schemeClr>
            </a:solidFill>
          </a:ln>
        </p:spPr>
      </p:pic>
      <p:pic>
        <p:nvPicPr>
          <p:cNvPr id="10" name="9 Imagen" descr="map biblio yellow_opcion medio_CURVAS_Página_1.jpg"/>
          <p:cNvPicPr>
            <a:picLocks noChangeAspect="1"/>
          </p:cNvPicPr>
          <p:nvPr/>
        </p:nvPicPr>
        <p:blipFill>
          <a:blip r:embed="rId6" cstate="print"/>
          <a:stretch>
            <a:fillRect/>
          </a:stretch>
        </p:blipFill>
        <p:spPr>
          <a:xfrm>
            <a:off x="428596" y="928670"/>
            <a:ext cx="4069688" cy="2893924"/>
          </a:xfrm>
          <a:prstGeom prst="rect">
            <a:avLst/>
          </a:prstGeom>
          <a:ln>
            <a:solidFill>
              <a:schemeClr val="tx1">
                <a:lumMod val="50000"/>
                <a:lumOff val="50000"/>
              </a:schemeClr>
            </a:solid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xministerio-de-cultura-presidencia-logo.png.pagespeed.ic.4t-xnsZKCm.png"/>
          <p:cNvPicPr>
            <a:picLocks noChangeAspect="1"/>
          </p:cNvPicPr>
          <p:nvPr/>
        </p:nvPicPr>
        <p:blipFill>
          <a:blip r:embed="rId2"/>
          <a:stretch>
            <a:fillRect/>
          </a:stretch>
        </p:blipFill>
        <p:spPr>
          <a:xfrm>
            <a:off x="214282" y="6286520"/>
            <a:ext cx="1857388" cy="341153"/>
          </a:xfrm>
          <a:prstGeom prst="rect">
            <a:avLst/>
          </a:prstGeom>
        </p:spPr>
      </p:pic>
      <p:pic>
        <p:nvPicPr>
          <p:cNvPr id="5" name="4 Imagen" descr="xlogo-horizontal-azul-oscuro.png.pagespeed.ic.a2-w2kuKvh.png"/>
          <p:cNvPicPr>
            <a:picLocks noChangeAspect="1"/>
          </p:cNvPicPr>
          <p:nvPr/>
        </p:nvPicPr>
        <p:blipFill>
          <a:blip r:embed="rId3"/>
          <a:stretch>
            <a:fillRect/>
          </a:stretch>
        </p:blipFill>
        <p:spPr>
          <a:xfrm>
            <a:off x="7500958" y="6286520"/>
            <a:ext cx="1312915" cy="285752"/>
          </a:xfrm>
          <a:prstGeom prst="rect">
            <a:avLst/>
          </a:prstGeom>
        </p:spPr>
      </p:pic>
      <p:sp>
        <p:nvSpPr>
          <p:cNvPr id="6" name="5 CuadroTexto"/>
          <p:cNvSpPr txBox="1"/>
          <p:nvPr/>
        </p:nvSpPr>
        <p:spPr>
          <a:xfrm>
            <a:off x="2500298" y="6215082"/>
            <a:ext cx="4286280" cy="523220"/>
          </a:xfrm>
          <a:prstGeom prst="rect">
            <a:avLst/>
          </a:prstGeom>
          <a:noFill/>
        </p:spPr>
        <p:txBody>
          <a:bodyPr wrap="square" rtlCol="0">
            <a:spAutoFit/>
          </a:bodyPr>
          <a:lstStyle/>
          <a:p>
            <a:pPr algn="ctr"/>
            <a:r>
              <a:rPr lang="es-AR" sz="1600" dirty="0" smtClean="0">
                <a:solidFill>
                  <a:schemeClr val="tx1">
                    <a:lumMod val="50000"/>
                    <a:lumOff val="50000"/>
                  </a:schemeClr>
                </a:solidFill>
                <a:latin typeface="Arial Rounded MT Bold" pitchFamily="34" charset="0"/>
              </a:rPr>
              <a:t>VI Encuentro Nacional de Catalogadores </a:t>
            </a:r>
            <a:r>
              <a:rPr lang="es-AR" sz="1200" dirty="0" smtClean="0">
                <a:solidFill>
                  <a:schemeClr val="tx1">
                    <a:lumMod val="50000"/>
                    <a:lumOff val="50000"/>
                  </a:schemeClr>
                </a:solidFill>
                <a:latin typeface="Arial Rounded MT Bold" pitchFamily="34" charset="0"/>
              </a:rPr>
              <a:t>(15-17 nov. 2017)</a:t>
            </a:r>
            <a:endParaRPr lang="es-AR" sz="1200" dirty="0">
              <a:solidFill>
                <a:schemeClr val="tx1">
                  <a:lumMod val="50000"/>
                  <a:lumOff val="50000"/>
                </a:schemeClr>
              </a:solidFill>
              <a:latin typeface="Arial Rounded MT Bold" pitchFamily="34" charset="0"/>
            </a:endParaRPr>
          </a:p>
        </p:txBody>
      </p:sp>
      <p:pic>
        <p:nvPicPr>
          <p:cNvPr id="9" name="8 Imagen" descr="1-Logo REd mayo.jpg"/>
          <p:cNvPicPr>
            <a:picLocks noChangeAspect="1"/>
          </p:cNvPicPr>
          <p:nvPr/>
        </p:nvPicPr>
        <p:blipFill>
          <a:blip r:embed="rId4" cstate="print"/>
          <a:stretch>
            <a:fillRect/>
          </a:stretch>
        </p:blipFill>
        <p:spPr>
          <a:xfrm>
            <a:off x="2357422" y="142852"/>
            <a:ext cx="3995936" cy="665990"/>
          </a:xfrm>
          <a:prstGeom prst="rect">
            <a:avLst/>
          </a:prstGeom>
        </p:spPr>
      </p:pic>
      <p:pic>
        <p:nvPicPr>
          <p:cNvPr id="11" name="10 Imagen" descr="Feria del Libro.jpg"/>
          <p:cNvPicPr>
            <a:picLocks noChangeAspect="1"/>
          </p:cNvPicPr>
          <p:nvPr/>
        </p:nvPicPr>
        <p:blipFill>
          <a:blip r:embed="rId5"/>
          <a:stretch>
            <a:fillRect/>
          </a:stretch>
        </p:blipFill>
        <p:spPr>
          <a:xfrm>
            <a:off x="1428728" y="1214422"/>
            <a:ext cx="6291570" cy="4443421"/>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xministerio-de-cultura-presidencia-logo.png.pagespeed.ic.4t-xnsZKCm.png"/>
          <p:cNvPicPr>
            <a:picLocks noChangeAspect="1"/>
          </p:cNvPicPr>
          <p:nvPr/>
        </p:nvPicPr>
        <p:blipFill>
          <a:blip r:embed="rId2"/>
          <a:stretch>
            <a:fillRect/>
          </a:stretch>
        </p:blipFill>
        <p:spPr>
          <a:xfrm>
            <a:off x="214282" y="6286520"/>
            <a:ext cx="1857388" cy="341153"/>
          </a:xfrm>
          <a:prstGeom prst="rect">
            <a:avLst/>
          </a:prstGeom>
        </p:spPr>
      </p:pic>
      <p:pic>
        <p:nvPicPr>
          <p:cNvPr id="5" name="4 Imagen" descr="xlogo-horizontal-azul-oscuro.png.pagespeed.ic.a2-w2kuKvh.png"/>
          <p:cNvPicPr>
            <a:picLocks noChangeAspect="1"/>
          </p:cNvPicPr>
          <p:nvPr/>
        </p:nvPicPr>
        <p:blipFill>
          <a:blip r:embed="rId3"/>
          <a:stretch>
            <a:fillRect/>
          </a:stretch>
        </p:blipFill>
        <p:spPr>
          <a:xfrm>
            <a:off x="7500958" y="6286520"/>
            <a:ext cx="1312915" cy="285752"/>
          </a:xfrm>
          <a:prstGeom prst="rect">
            <a:avLst/>
          </a:prstGeom>
        </p:spPr>
      </p:pic>
      <p:sp>
        <p:nvSpPr>
          <p:cNvPr id="6" name="5 CuadroTexto"/>
          <p:cNvSpPr txBox="1"/>
          <p:nvPr/>
        </p:nvSpPr>
        <p:spPr>
          <a:xfrm>
            <a:off x="2500298" y="6215082"/>
            <a:ext cx="4286280" cy="523220"/>
          </a:xfrm>
          <a:prstGeom prst="rect">
            <a:avLst/>
          </a:prstGeom>
          <a:noFill/>
        </p:spPr>
        <p:txBody>
          <a:bodyPr wrap="square" rtlCol="0">
            <a:spAutoFit/>
          </a:bodyPr>
          <a:lstStyle/>
          <a:p>
            <a:pPr algn="ctr"/>
            <a:r>
              <a:rPr lang="es-AR" sz="1600" dirty="0" smtClean="0">
                <a:solidFill>
                  <a:schemeClr val="tx1">
                    <a:lumMod val="50000"/>
                    <a:lumOff val="50000"/>
                  </a:schemeClr>
                </a:solidFill>
                <a:latin typeface="Arial Rounded MT Bold" pitchFamily="34" charset="0"/>
              </a:rPr>
              <a:t>VI Encuentro Nacional de Catalogadores </a:t>
            </a:r>
            <a:r>
              <a:rPr lang="es-AR" sz="1200" dirty="0" smtClean="0">
                <a:solidFill>
                  <a:schemeClr val="tx1">
                    <a:lumMod val="50000"/>
                    <a:lumOff val="50000"/>
                  </a:schemeClr>
                </a:solidFill>
                <a:latin typeface="Arial Rounded MT Bold" pitchFamily="34" charset="0"/>
              </a:rPr>
              <a:t>(15-17 nov. 2017)</a:t>
            </a:r>
            <a:endParaRPr lang="es-AR" sz="1200" dirty="0">
              <a:solidFill>
                <a:schemeClr val="tx1">
                  <a:lumMod val="50000"/>
                  <a:lumOff val="50000"/>
                </a:schemeClr>
              </a:solidFill>
              <a:latin typeface="Arial Rounded MT Bold" pitchFamily="34" charset="0"/>
            </a:endParaRPr>
          </a:p>
        </p:txBody>
      </p:sp>
      <p:sp>
        <p:nvSpPr>
          <p:cNvPr id="8" name="7 CuadroTexto"/>
          <p:cNvSpPr txBox="1"/>
          <p:nvPr/>
        </p:nvSpPr>
        <p:spPr>
          <a:xfrm>
            <a:off x="3000364" y="3143248"/>
            <a:ext cx="3000396" cy="646331"/>
          </a:xfrm>
          <a:prstGeom prst="rect">
            <a:avLst/>
          </a:prstGeom>
          <a:noFill/>
        </p:spPr>
        <p:txBody>
          <a:bodyPr wrap="square" rtlCol="0">
            <a:spAutoFit/>
          </a:bodyPr>
          <a:lstStyle/>
          <a:p>
            <a:pPr algn="ctr"/>
            <a:r>
              <a:rPr lang="es-AR" dirty="0" smtClean="0">
                <a:solidFill>
                  <a:schemeClr val="tx1">
                    <a:lumMod val="50000"/>
                    <a:lumOff val="50000"/>
                  </a:schemeClr>
                </a:solidFill>
                <a:latin typeface="Arial Rounded MT Bold" pitchFamily="34" charset="0"/>
              </a:rPr>
              <a:t>Muchas gracias.</a:t>
            </a:r>
          </a:p>
          <a:p>
            <a:pPr algn="ctr"/>
            <a:r>
              <a:rPr lang="es-AR" dirty="0" smtClean="0">
                <a:solidFill>
                  <a:schemeClr val="tx1">
                    <a:lumMod val="50000"/>
                    <a:lumOff val="50000"/>
                  </a:schemeClr>
                </a:solidFill>
                <a:latin typeface="Arial Rounded MT Bold" pitchFamily="34" charset="0"/>
              </a:rPr>
              <a:t>	</a:t>
            </a:r>
          </a:p>
        </p:txBody>
      </p:sp>
      <p:pic>
        <p:nvPicPr>
          <p:cNvPr id="9" name="8 Imagen" descr="1-Logo REd mayo.jpg"/>
          <p:cNvPicPr>
            <a:picLocks noChangeAspect="1"/>
          </p:cNvPicPr>
          <p:nvPr/>
        </p:nvPicPr>
        <p:blipFill>
          <a:blip r:embed="rId4" cstate="print"/>
          <a:stretch>
            <a:fillRect/>
          </a:stretch>
        </p:blipFill>
        <p:spPr>
          <a:xfrm>
            <a:off x="2357422" y="142852"/>
            <a:ext cx="3995936" cy="66599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xministerio-de-cultura-presidencia-logo.png.pagespeed.ic.4t-xnsZKCm.png"/>
          <p:cNvPicPr>
            <a:picLocks noChangeAspect="1"/>
          </p:cNvPicPr>
          <p:nvPr/>
        </p:nvPicPr>
        <p:blipFill>
          <a:blip r:embed="rId2"/>
          <a:stretch>
            <a:fillRect/>
          </a:stretch>
        </p:blipFill>
        <p:spPr>
          <a:xfrm>
            <a:off x="214282" y="357166"/>
            <a:ext cx="1857388" cy="341153"/>
          </a:xfrm>
          <a:prstGeom prst="rect">
            <a:avLst/>
          </a:prstGeom>
        </p:spPr>
      </p:pic>
      <p:pic>
        <p:nvPicPr>
          <p:cNvPr id="5" name="4 Imagen" descr="xlogo-horizontal-azul-oscuro.png.pagespeed.ic.a2-w2kuKvh.png"/>
          <p:cNvPicPr>
            <a:picLocks noChangeAspect="1"/>
          </p:cNvPicPr>
          <p:nvPr/>
        </p:nvPicPr>
        <p:blipFill>
          <a:blip r:embed="rId3"/>
          <a:stretch>
            <a:fillRect/>
          </a:stretch>
        </p:blipFill>
        <p:spPr>
          <a:xfrm>
            <a:off x="7500958" y="357166"/>
            <a:ext cx="1312915" cy="285752"/>
          </a:xfrm>
          <a:prstGeom prst="rect">
            <a:avLst/>
          </a:prstGeom>
        </p:spPr>
      </p:pic>
      <p:sp>
        <p:nvSpPr>
          <p:cNvPr id="8" name="7 CuadroTexto"/>
          <p:cNvSpPr txBox="1"/>
          <p:nvPr/>
        </p:nvSpPr>
        <p:spPr>
          <a:xfrm>
            <a:off x="1071538" y="1928802"/>
            <a:ext cx="7143800" cy="584775"/>
          </a:xfrm>
          <a:prstGeom prst="rect">
            <a:avLst/>
          </a:prstGeom>
          <a:noFill/>
        </p:spPr>
        <p:txBody>
          <a:bodyPr wrap="square" rtlCol="0">
            <a:spAutoFit/>
          </a:bodyPr>
          <a:lstStyle/>
          <a:p>
            <a:pPr algn="ctr"/>
            <a:r>
              <a:rPr lang="es-AR" sz="1600" dirty="0" smtClean="0">
                <a:solidFill>
                  <a:schemeClr val="tx1">
                    <a:lumMod val="50000"/>
                    <a:lumOff val="50000"/>
                  </a:schemeClr>
                </a:solidFill>
                <a:latin typeface="Arial Rounded MT Bold" pitchFamily="34" charset="0"/>
              </a:rPr>
              <a:t>LA CATALOGACIÓN COOPERATIVA EN LA </a:t>
            </a:r>
          </a:p>
          <a:p>
            <a:pPr algn="ctr"/>
            <a:r>
              <a:rPr lang="es-AR" sz="1600" dirty="0" smtClean="0">
                <a:solidFill>
                  <a:schemeClr val="tx1">
                    <a:lumMod val="50000"/>
                    <a:lumOff val="50000"/>
                  </a:schemeClr>
                </a:solidFill>
                <a:latin typeface="Arial Rounded MT Bold" pitchFamily="34" charset="0"/>
              </a:rPr>
              <a:t>RED DE BIBLIOTECAS DE VICENTE LÓPEZ </a:t>
            </a:r>
          </a:p>
        </p:txBody>
      </p:sp>
      <p:graphicFrame>
        <p:nvGraphicFramePr>
          <p:cNvPr id="10" name="9 Tabla"/>
          <p:cNvGraphicFramePr>
            <a:graphicFrameLocks noGrp="1"/>
          </p:cNvGraphicFramePr>
          <p:nvPr/>
        </p:nvGraphicFramePr>
        <p:xfrm>
          <a:off x="1500166" y="3357562"/>
          <a:ext cx="6215106" cy="1598295"/>
        </p:xfrm>
        <a:graphic>
          <a:graphicData uri="http://schemas.openxmlformats.org/drawingml/2006/table">
            <a:tbl>
              <a:tblPr/>
              <a:tblGrid>
                <a:gridCol w="3107553"/>
                <a:gridCol w="3107553"/>
              </a:tblGrid>
              <a:tr h="802005">
                <a:tc>
                  <a:txBody>
                    <a:bodyPr/>
                    <a:lstStyle/>
                    <a:p>
                      <a:pPr algn="ctr">
                        <a:lnSpc>
                          <a:spcPts val="1200"/>
                        </a:lnSpc>
                        <a:spcBef>
                          <a:spcPts val="600"/>
                        </a:spcBef>
                        <a:spcAft>
                          <a:spcPts val="0"/>
                        </a:spcAft>
                      </a:pPr>
                      <a:r>
                        <a:rPr lang="es-AR" sz="1200" dirty="0" smtClean="0">
                          <a:solidFill>
                            <a:schemeClr val="tx1">
                              <a:lumMod val="50000"/>
                              <a:lumOff val="50000"/>
                            </a:schemeClr>
                          </a:solidFill>
                          <a:latin typeface="Arial Rounded MT Bold" pitchFamily="34" charset="0"/>
                          <a:ea typeface="Times New Roman"/>
                          <a:cs typeface="Calibri"/>
                        </a:rPr>
                        <a:t>Silvia Beatriz BORETTINI</a:t>
                      </a:r>
                      <a:endParaRPr lang="es-AR" sz="1100" dirty="0">
                        <a:solidFill>
                          <a:schemeClr val="tx1">
                            <a:lumMod val="50000"/>
                            <a:lumOff val="50000"/>
                          </a:schemeClr>
                        </a:solidFill>
                        <a:latin typeface="Arial Rounded MT Bold" pitchFamily="34" charset="0"/>
                        <a:ea typeface="Times New Roman"/>
                        <a:cs typeface="Calibri"/>
                      </a:endParaRPr>
                    </a:p>
                    <a:p>
                      <a:pPr algn="ctr">
                        <a:lnSpc>
                          <a:spcPts val="1200"/>
                        </a:lnSpc>
                        <a:spcBef>
                          <a:spcPts val="600"/>
                        </a:spcBef>
                        <a:spcAft>
                          <a:spcPts val="0"/>
                        </a:spcAft>
                      </a:pPr>
                      <a:r>
                        <a:rPr lang="es-AR" sz="1200" dirty="0" smtClean="0">
                          <a:solidFill>
                            <a:schemeClr val="tx1">
                              <a:lumMod val="50000"/>
                              <a:lumOff val="50000"/>
                            </a:schemeClr>
                          </a:solidFill>
                          <a:latin typeface="Arial Rounded MT Bold" pitchFamily="34" charset="0"/>
                          <a:ea typeface="Times New Roman"/>
                          <a:cs typeface="Calibri"/>
                        </a:rPr>
                        <a:t>silvia.borettini@vicentelopez.gov.ar</a:t>
                      </a:r>
                      <a:endParaRPr lang="es-AR" sz="1100" dirty="0">
                        <a:solidFill>
                          <a:schemeClr val="tx1">
                            <a:lumMod val="50000"/>
                            <a:lumOff val="50000"/>
                          </a:schemeClr>
                        </a:solidFill>
                        <a:latin typeface="Arial Rounded MT Bold" pitchFamily="34" charset="0"/>
                        <a:ea typeface="Times New Roman"/>
                        <a:cs typeface="Calibri"/>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ctr">
                        <a:lnSpc>
                          <a:spcPts val="1200"/>
                        </a:lnSpc>
                        <a:spcBef>
                          <a:spcPts val="600"/>
                        </a:spcBef>
                        <a:spcAft>
                          <a:spcPts val="0"/>
                        </a:spcAft>
                      </a:pPr>
                      <a:r>
                        <a:rPr lang="en-US" sz="1200" dirty="0" smtClean="0">
                          <a:solidFill>
                            <a:schemeClr val="tx1">
                              <a:lumMod val="50000"/>
                              <a:lumOff val="50000"/>
                            </a:schemeClr>
                          </a:solidFill>
                          <a:latin typeface="Arial Rounded MT Bold" pitchFamily="34" charset="0"/>
                          <a:ea typeface="Times New Roman"/>
                          <a:cs typeface="Calibri"/>
                        </a:rPr>
                        <a:t>Daniel </a:t>
                      </a:r>
                      <a:r>
                        <a:rPr lang="en-US" sz="1200" dirty="0">
                          <a:solidFill>
                            <a:schemeClr val="tx1">
                              <a:lumMod val="50000"/>
                              <a:lumOff val="50000"/>
                            </a:schemeClr>
                          </a:solidFill>
                          <a:latin typeface="Arial Rounded MT Bold" pitchFamily="34" charset="0"/>
                          <a:ea typeface="Times New Roman"/>
                          <a:cs typeface="Calibri"/>
                        </a:rPr>
                        <a:t>HERMIDA PEZZELATTO</a:t>
                      </a:r>
                      <a:endParaRPr lang="es-AR" sz="1100" dirty="0">
                        <a:solidFill>
                          <a:schemeClr val="tx1">
                            <a:lumMod val="50000"/>
                            <a:lumOff val="50000"/>
                          </a:schemeClr>
                        </a:solidFill>
                        <a:latin typeface="Arial Rounded MT Bold" pitchFamily="34" charset="0"/>
                        <a:ea typeface="Times New Roman"/>
                        <a:cs typeface="Calibri"/>
                      </a:endParaRPr>
                    </a:p>
                    <a:p>
                      <a:pPr algn="ctr">
                        <a:lnSpc>
                          <a:spcPts val="1200"/>
                        </a:lnSpc>
                        <a:spcBef>
                          <a:spcPts val="600"/>
                        </a:spcBef>
                        <a:spcAft>
                          <a:spcPts val="0"/>
                        </a:spcAft>
                      </a:pPr>
                      <a:r>
                        <a:rPr lang="en-US" sz="1200" dirty="0" smtClean="0">
                          <a:solidFill>
                            <a:schemeClr val="tx1">
                              <a:lumMod val="50000"/>
                              <a:lumOff val="50000"/>
                            </a:schemeClr>
                          </a:solidFill>
                          <a:latin typeface="Arial Rounded MT Bold" pitchFamily="34" charset="0"/>
                          <a:ea typeface="Times New Roman"/>
                          <a:cs typeface="Calibri"/>
                        </a:rPr>
                        <a:t>daniel.hermida@vicentelopez.gov.ar</a:t>
                      </a:r>
                      <a:endParaRPr lang="es-AR" sz="1100" dirty="0">
                        <a:solidFill>
                          <a:schemeClr val="tx1">
                            <a:lumMod val="50000"/>
                            <a:lumOff val="50000"/>
                          </a:schemeClr>
                        </a:solidFill>
                        <a:latin typeface="Arial Rounded MT Bold" pitchFamily="34" charset="0"/>
                        <a:ea typeface="Times New Roman"/>
                        <a:cs typeface="Calibri"/>
                      </a:endParaRPr>
                    </a:p>
                  </a:txBody>
                  <a:tcPr marL="68580" marR="68580" marT="0" marB="0">
                    <a:lnL>
                      <a:noFill/>
                    </a:lnL>
                    <a:lnR>
                      <a:noFill/>
                    </a:lnR>
                    <a:lnT>
                      <a:noFill/>
                    </a:lnT>
                    <a:lnB w="12700" cmpd="sng">
                      <a:noFill/>
                      <a:prstDash val="solid"/>
                    </a:lnB>
                    <a:lnTlToBr w="12700" cmpd="sng">
                      <a:noFill/>
                      <a:prstDash val="solid"/>
                    </a:lnTlToBr>
                    <a:lnBlToTr w="12700" cmpd="sng">
                      <a:noFill/>
                      <a:prstDash val="solid"/>
                    </a:lnBlToTr>
                  </a:tcPr>
                </a:tc>
              </a:tr>
              <a:tr h="796290">
                <a:tc>
                  <a:txBody>
                    <a:bodyPr/>
                    <a:lstStyle/>
                    <a:p>
                      <a:pPr algn="ctr">
                        <a:lnSpc>
                          <a:spcPts val="1200"/>
                        </a:lnSpc>
                        <a:spcBef>
                          <a:spcPts val="600"/>
                        </a:spcBef>
                        <a:spcAft>
                          <a:spcPts val="0"/>
                        </a:spcAft>
                      </a:pPr>
                      <a:endParaRPr lang="es-AR" sz="1200" dirty="0" smtClean="0">
                        <a:solidFill>
                          <a:schemeClr val="tx1">
                            <a:lumMod val="50000"/>
                            <a:lumOff val="50000"/>
                          </a:schemeClr>
                        </a:solidFill>
                        <a:latin typeface="Arial Rounded MT Bold" pitchFamily="34" charset="0"/>
                        <a:ea typeface="Times New Roman"/>
                        <a:cs typeface="Calibri"/>
                      </a:endParaRPr>
                    </a:p>
                    <a:p>
                      <a:pPr algn="ctr">
                        <a:lnSpc>
                          <a:spcPts val="1200"/>
                        </a:lnSpc>
                        <a:spcBef>
                          <a:spcPts val="600"/>
                        </a:spcBef>
                        <a:spcAft>
                          <a:spcPts val="0"/>
                        </a:spcAft>
                      </a:pPr>
                      <a:r>
                        <a:rPr lang="es-AR" sz="1200" dirty="0" smtClean="0">
                          <a:solidFill>
                            <a:schemeClr val="tx1">
                              <a:lumMod val="50000"/>
                              <a:lumOff val="50000"/>
                            </a:schemeClr>
                          </a:solidFill>
                          <a:latin typeface="Arial Rounded MT Bold" pitchFamily="34" charset="0"/>
                          <a:ea typeface="Times New Roman"/>
                          <a:cs typeface="Calibri"/>
                        </a:rPr>
                        <a:t>María del Carmen MARTÍNEZ</a:t>
                      </a:r>
                      <a:endParaRPr lang="es-AR" sz="1100" dirty="0">
                        <a:solidFill>
                          <a:schemeClr val="tx1">
                            <a:lumMod val="50000"/>
                            <a:lumOff val="50000"/>
                          </a:schemeClr>
                        </a:solidFill>
                        <a:latin typeface="Arial Rounded MT Bold" pitchFamily="34" charset="0"/>
                        <a:ea typeface="Times New Roman"/>
                        <a:cs typeface="Calibri"/>
                      </a:endParaRPr>
                    </a:p>
                    <a:p>
                      <a:pPr algn="ctr">
                        <a:lnSpc>
                          <a:spcPts val="1200"/>
                        </a:lnSpc>
                        <a:spcBef>
                          <a:spcPts val="600"/>
                        </a:spcBef>
                        <a:spcAft>
                          <a:spcPts val="0"/>
                        </a:spcAft>
                      </a:pPr>
                      <a:r>
                        <a:rPr lang="es-AR" sz="1200" dirty="0" smtClean="0">
                          <a:solidFill>
                            <a:schemeClr val="tx1">
                              <a:lumMod val="50000"/>
                              <a:lumOff val="50000"/>
                            </a:schemeClr>
                          </a:solidFill>
                          <a:latin typeface="Arial Rounded MT Bold" pitchFamily="34" charset="0"/>
                          <a:ea typeface="Times New Roman"/>
                          <a:cs typeface="Calibri"/>
                        </a:rPr>
                        <a:t>mariac.martinez@vicentelopez.gov.ar</a:t>
                      </a:r>
                      <a:endParaRPr lang="es-AR" sz="1100" dirty="0">
                        <a:solidFill>
                          <a:schemeClr val="tx1">
                            <a:lumMod val="50000"/>
                            <a:lumOff val="50000"/>
                          </a:schemeClr>
                        </a:solidFill>
                        <a:latin typeface="Arial Rounded MT Bold" pitchFamily="34" charset="0"/>
                        <a:ea typeface="Times New Roman"/>
                        <a:cs typeface="Calibri"/>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ctr">
                        <a:lnSpc>
                          <a:spcPts val="1200"/>
                        </a:lnSpc>
                        <a:spcBef>
                          <a:spcPts val="600"/>
                        </a:spcBef>
                        <a:spcAft>
                          <a:spcPts val="0"/>
                        </a:spcAft>
                      </a:pPr>
                      <a:endParaRPr lang="en-US" sz="1200" dirty="0" smtClean="0">
                        <a:solidFill>
                          <a:schemeClr val="tx1">
                            <a:lumMod val="50000"/>
                            <a:lumOff val="50000"/>
                          </a:schemeClr>
                        </a:solidFill>
                        <a:latin typeface="Arial Rounded MT Bold" pitchFamily="34" charset="0"/>
                        <a:ea typeface="Times New Roman"/>
                        <a:cs typeface="Calibri"/>
                      </a:endParaRPr>
                    </a:p>
                    <a:p>
                      <a:pPr algn="ctr">
                        <a:lnSpc>
                          <a:spcPts val="1200"/>
                        </a:lnSpc>
                        <a:spcBef>
                          <a:spcPts val="600"/>
                        </a:spcBef>
                        <a:spcAft>
                          <a:spcPts val="0"/>
                        </a:spcAft>
                      </a:pPr>
                      <a:r>
                        <a:rPr lang="en-US" sz="1200" dirty="0" err="1" smtClean="0">
                          <a:solidFill>
                            <a:schemeClr val="tx1">
                              <a:lumMod val="50000"/>
                              <a:lumOff val="50000"/>
                            </a:schemeClr>
                          </a:solidFill>
                          <a:latin typeface="Arial Rounded MT Bold" pitchFamily="34" charset="0"/>
                          <a:ea typeface="Times New Roman"/>
                          <a:cs typeface="Calibri"/>
                        </a:rPr>
                        <a:t>Lucila</a:t>
                      </a:r>
                      <a:r>
                        <a:rPr lang="en-US" sz="1200" dirty="0" smtClean="0">
                          <a:solidFill>
                            <a:schemeClr val="tx1">
                              <a:lumMod val="50000"/>
                              <a:lumOff val="50000"/>
                            </a:schemeClr>
                          </a:solidFill>
                          <a:latin typeface="Arial Rounded MT Bold" pitchFamily="34" charset="0"/>
                          <a:ea typeface="Times New Roman"/>
                          <a:cs typeface="Calibri"/>
                        </a:rPr>
                        <a:t> SATTI</a:t>
                      </a:r>
                    </a:p>
                    <a:p>
                      <a:pPr algn="ctr">
                        <a:lnSpc>
                          <a:spcPts val="1200"/>
                        </a:lnSpc>
                        <a:spcBef>
                          <a:spcPts val="600"/>
                        </a:spcBef>
                        <a:spcAft>
                          <a:spcPts val="0"/>
                        </a:spcAft>
                      </a:pPr>
                      <a:r>
                        <a:rPr lang="en-US" sz="1200" dirty="0" smtClean="0">
                          <a:solidFill>
                            <a:schemeClr val="tx1">
                              <a:lumMod val="50000"/>
                              <a:lumOff val="50000"/>
                            </a:schemeClr>
                          </a:solidFill>
                          <a:latin typeface="Arial Rounded MT Bold" pitchFamily="34" charset="0"/>
                          <a:ea typeface="Times New Roman"/>
                          <a:cs typeface="Calibri"/>
                        </a:rPr>
                        <a:t>lucila.satti@vicentelopez.gov.ar</a:t>
                      </a:r>
                      <a:endParaRPr lang="es-AR" sz="1100" dirty="0">
                        <a:solidFill>
                          <a:schemeClr val="tx1">
                            <a:lumMod val="50000"/>
                            <a:lumOff val="50000"/>
                          </a:schemeClr>
                        </a:solidFill>
                        <a:latin typeface="Arial Rounded MT Bold" pitchFamily="34" charset="0"/>
                        <a:ea typeface="Times New Roman"/>
                        <a:cs typeface="Calibri"/>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bl>
          </a:graphicData>
        </a:graphic>
      </p:graphicFrame>
      <p:pic>
        <p:nvPicPr>
          <p:cNvPr id="7" name="6 Imagen" descr="1-Logo REd mayo.jpg"/>
          <p:cNvPicPr>
            <a:picLocks noChangeAspect="1"/>
          </p:cNvPicPr>
          <p:nvPr/>
        </p:nvPicPr>
        <p:blipFill>
          <a:blip r:embed="rId4" cstate="print"/>
          <a:stretch>
            <a:fillRect/>
          </a:stretch>
        </p:blipFill>
        <p:spPr>
          <a:xfrm>
            <a:off x="2357422" y="142852"/>
            <a:ext cx="3995936" cy="66599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xministerio-de-cultura-presidencia-logo.png.pagespeed.ic.4t-xnsZKCm.png"/>
          <p:cNvPicPr>
            <a:picLocks noChangeAspect="1"/>
          </p:cNvPicPr>
          <p:nvPr/>
        </p:nvPicPr>
        <p:blipFill>
          <a:blip r:embed="rId2"/>
          <a:stretch>
            <a:fillRect/>
          </a:stretch>
        </p:blipFill>
        <p:spPr>
          <a:xfrm>
            <a:off x="214282" y="6286520"/>
            <a:ext cx="1857388" cy="341153"/>
          </a:xfrm>
          <a:prstGeom prst="rect">
            <a:avLst/>
          </a:prstGeom>
        </p:spPr>
      </p:pic>
      <p:pic>
        <p:nvPicPr>
          <p:cNvPr id="5" name="4 Imagen" descr="xlogo-horizontal-azul-oscuro.png.pagespeed.ic.a2-w2kuKvh.png"/>
          <p:cNvPicPr>
            <a:picLocks noChangeAspect="1"/>
          </p:cNvPicPr>
          <p:nvPr/>
        </p:nvPicPr>
        <p:blipFill>
          <a:blip r:embed="rId3"/>
          <a:stretch>
            <a:fillRect/>
          </a:stretch>
        </p:blipFill>
        <p:spPr>
          <a:xfrm>
            <a:off x="7500958" y="6286520"/>
            <a:ext cx="1312915" cy="285752"/>
          </a:xfrm>
          <a:prstGeom prst="rect">
            <a:avLst/>
          </a:prstGeom>
        </p:spPr>
      </p:pic>
      <p:sp>
        <p:nvSpPr>
          <p:cNvPr id="6" name="5 CuadroTexto"/>
          <p:cNvSpPr txBox="1"/>
          <p:nvPr/>
        </p:nvSpPr>
        <p:spPr>
          <a:xfrm>
            <a:off x="2500298" y="6215082"/>
            <a:ext cx="4286280" cy="523220"/>
          </a:xfrm>
          <a:prstGeom prst="rect">
            <a:avLst/>
          </a:prstGeom>
          <a:noFill/>
        </p:spPr>
        <p:txBody>
          <a:bodyPr wrap="square" rtlCol="0">
            <a:spAutoFit/>
          </a:bodyPr>
          <a:lstStyle/>
          <a:p>
            <a:pPr algn="ctr"/>
            <a:r>
              <a:rPr lang="es-AR" sz="1600" dirty="0" smtClean="0">
                <a:solidFill>
                  <a:schemeClr val="tx1">
                    <a:lumMod val="50000"/>
                    <a:lumOff val="50000"/>
                  </a:schemeClr>
                </a:solidFill>
                <a:latin typeface="Arial Rounded MT Bold" pitchFamily="34" charset="0"/>
              </a:rPr>
              <a:t>VI Encuentro Nacional de Catalogadores </a:t>
            </a:r>
            <a:r>
              <a:rPr lang="es-AR" sz="1200" dirty="0" smtClean="0">
                <a:solidFill>
                  <a:schemeClr val="tx1">
                    <a:lumMod val="50000"/>
                    <a:lumOff val="50000"/>
                  </a:schemeClr>
                </a:solidFill>
                <a:latin typeface="Arial Rounded MT Bold" pitchFamily="34" charset="0"/>
              </a:rPr>
              <a:t>(15-17 nov. 2017)</a:t>
            </a:r>
            <a:endParaRPr lang="es-AR" sz="1200" dirty="0">
              <a:solidFill>
                <a:schemeClr val="tx1">
                  <a:lumMod val="50000"/>
                  <a:lumOff val="50000"/>
                </a:schemeClr>
              </a:solidFill>
              <a:latin typeface="Arial Rounded MT Bold" pitchFamily="34" charset="0"/>
            </a:endParaRPr>
          </a:p>
        </p:txBody>
      </p:sp>
      <p:sp>
        <p:nvSpPr>
          <p:cNvPr id="8" name="7 CuadroTexto"/>
          <p:cNvSpPr txBox="1"/>
          <p:nvPr/>
        </p:nvSpPr>
        <p:spPr>
          <a:xfrm>
            <a:off x="1071538" y="2643182"/>
            <a:ext cx="7143800" cy="1477328"/>
          </a:xfrm>
          <a:prstGeom prst="rect">
            <a:avLst/>
          </a:prstGeom>
          <a:noFill/>
        </p:spPr>
        <p:txBody>
          <a:bodyPr wrap="square" rtlCol="0">
            <a:spAutoFit/>
          </a:bodyPr>
          <a:lstStyle/>
          <a:p>
            <a:pPr algn="ctr"/>
            <a:r>
              <a:rPr lang="es-AR" dirty="0" smtClean="0">
                <a:solidFill>
                  <a:schemeClr val="tx1">
                    <a:lumMod val="50000"/>
                    <a:lumOff val="50000"/>
                  </a:schemeClr>
                </a:solidFill>
                <a:latin typeface="Arial Rounded MT Bold" pitchFamily="34" charset="0"/>
              </a:rPr>
              <a:t>A comienzos del año 2015, desde la Secretaría de Cultura se decide llevar adelante la puesta en valor del edificio de la Biblioteca municipal, rediseñar los espacios de lectura y llevar adelante un “Proyecto de Modernización del Proceso Documental”.  	</a:t>
            </a:r>
          </a:p>
        </p:txBody>
      </p:sp>
      <p:pic>
        <p:nvPicPr>
          <p:cNvPr id="10" name="9 Imagen" descr="1-Logo REd mayo.jpg"/>
          <p:cNvPicPr>
            <a:picLocks noChangeAspect="1"/>
          </p:cNvPicPr>
          <p:nvPr/>
        </p:nvPicPr>
        <p:blipFill>
          <a:blip r:embed="rId4" cstate="print"/>
          <a:stretch>
            <a:fillRect/>
          </a:stretch>
        </p:blipFill>
        <p:spPr>
          <a:xfrm>
            <a:off x="2357422" y="142852"/>
            <a:ext cx="3995936" cy="66599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xministerio-de-cultura-presidencia-logo.png.pagespeed.ic.4t-xnsZKCm.png"/>
          <p:cNvPicPr>
            <a:picLocks noChangeAspect="1"/>
          </p:cNvPicPr>
          <p:nvPr/>
        </p:nvPicPr>
        <p:blipFill>
          <a:blip r:embed="rId2"/>
          <a:stretch>
            <a:fillRect/>
          </a:stretch>
        </p:blipFill>
        <p:spPr>
          <a:xfrm>
            <a:off x="214282" y="6286520"/>
            <a:ext cx="1857388" cy="341153"/>
          </a:xfrm>
          <a:prstGeom prst="rect">
            <a:avLst/>
          </a:prstGeom>
        </p:spPr>
      </p:pic>
      <p:pic>
        <p:nvPicPr>
          <p:cNvPr id="5" name="4 Imagen" descr="xlogo-horizontal-azul-oscuro.png.pagespeed.ic.a2-w2kuKvh.png"/>
          <p:cNvPicPr>
            <a:picLocks noChangeAspect="1"/>
          </p:cNvPicPr>
          <p:nvPr/>
        </p:nvPicPr>
        <p:blipFill>
          <a:blip r:embed="rId3"/>
          <a:stretch>
            <a:fillRect/>
          </a:stretch>
        </p:blipFill>
        <p:spPr>
          <a:xfrm>
            <a:off x="7500958" y="6286520"/>
            <a:ext cx="1312915" cy="285752"/>
          </a:xfrm>
          <a:prstGeom prst="rect">
            <a:avLst/>
          </a:prstGeom>
        </p:spPr>
      </p:pic>
      <p:sp>
        <p:nvSpPr>
          <p:cNvPr id="6" name="5 CuadroTexto"/>
          <p:cNvSpPr txBox="1"/>
          <p:nvPr/>
        </p:nvSpPr>
        <p:spPr>
          <a:xfrm>
            <a:off x="2500298" y="6215082"/>
            <a:ext cx="4286280" cy="523220"/>
          </a:xfrm>
          <a:prstGeom prst="rect">
            <a:avLst/>
          </a:prstGeom>
          <a:noFill/>
        </p:spPr>
        <p:txBody>
          <a:bodyPr wrap="square" rtlCol="0">
            <a:spAutoFit/>
          </a:bodyPr>
          <a:lstStyle/>
          <a:p>
            <a:pPr algn="ctr"/>
            <a:r>
              <a:rPr lang="es-AR" sz="1600" dirty="0" smtClean="0">
                <a:solidFill>
                  <a:schemeClr val="tx1">
                    <a:lumMod val="50000"/>
                    <a:lumOff val="50000"/>
                  </a:schemeClr>
                </a:solidFill>
                <a:latin typeface="Arial Rounded MT Bold" pitchFamily="34" charset="0"/>
              </a:rPr>
              <a:t>VI Encuentro Nacional de Catalogadores </a:t>
            </a:r>
            <a:r>
              <a:rPr lang="es-AR" sz="1200" dirty="0" smtClean="0">
                <a:solidFill>
                  <a:schemeClr val="tx1">
                    <a:lumMod val="50000"/>
                    <a:lumOff val="50000"/>
                  </a:schemeClr>
                </a:solidFill>
                <a:latin typeface="Arial Rounded MT Bold" pitchFamily="34" charset="0"/>
              </a:rPr>
              <a:t>(15-17 nov. 2017)</a:t>
            </a:r>
            <a:endParaRPr lang="es-AR" sz="1200" dirty="0">
              <a:solidFill>
                <a:schemeClr val="tx1">
                  <a:lumMod val="50000"/>
                  <a:lumOff val="50000"/>
                </a:schemeClr>
              </a:solidFill>
              <a:latin typeface="Arial Rounded MT Bold" pitchFamily="34" charset="0"/>
            </a:endParaRPr>
          </a:p>
        </p:txBody>
      </p:sp>
      <p:sp>
        <p:nvSpPr>
          <p:cNvPr id="8" name="7 CuadroTexto"/>
          <p:cNvSpPr txBox="1"/>
          <p:nvPr/>
        </p:nvSpPr>
        <p:spPr>
          <a:xfrm>
            <a:off x="1071538" y="2643182"/>
            <a:ext cx="7143800" cy="1477328"/>
          </a:xfrm>
          <a:prstGeom prst="rect">
            <a:avLst/>
          </a:prstGeom>
          <a:noFill/>
        </p:spPr>
        <p:txBody>
          <a:bodyPr wrap="square" rtlCol="0">
            <a:spAutoFit/>
          </a:bodyPr>
          <a:lstStyle/>
          <a:p>
            <a:pPr algn="ctr"/>
            <a:r>
              <a:rPr lang="es-AR" dirty="0" smtClean="0">
                <a:solidFill>
                  <a:schemeClr val="tx1">
                    <a:lumMod val="50000"/>
                    <a:lumOff val="50000"/>
                  </a:schemeClr>
                </a:solidFill>
                <a:latin typeface="Arial Rounded MT Bold" pitchFamily="34" charset="0"/>
              </a:rPr>
              <a:t>Su fin era utilizar la Tecnología de la Información y la Comunicación para garantizar la presencia web y ofrecer los servicios de la Biblioteca en línea para contribuir a la calidad de vida y bienestar de los vecinos en forma universal e inclusiva.	</a:t>
            </a:r>
          </a:p>
        </p:txBody>
      </p:sp>
      <p:pic>
        <p:nvPicPr>
          <p:cNvPr id="10" name="9 Imagen" descr="1-Logo REd mayo.jpg"/>
          <p:cNvPicPr>
            <a:picLocks noChangeAspect="1"/>
          </p:cNvPicPr>
          <p:nvPr/>
        </p:nvPicPr>
        <p:blipFill>
          <a:blip r:embed="rId4" cstate="print"/>
          <a:stretch>
            <a:fillRect/>
          </a:stretch>
        </p:blipFill>
        <p:spPr>
          <a:xfrm>
            <a:off x="2357422" y="142852"/>
            <a:ext cx="3995936" cy="66599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xministerio-de-cultura-presidencia-logo.png.pagespeed.ic.4t-xnsZKCm.png"/>
          <p:cNvPicPr>
            <a:picLocks noChangeAspect="1"/>
          </p:cNvPicPr>
          <p:nvPr/>
        </p:nvPicPr>
        <p:blipFill>
          <a:blip r:embed="rId2"/>
          <a:stretch>
            <a:fillRect/>
          </a:stretch>
        </p:blipFill>
        <p:spPr>
          <a:xfrm>
            <a:off x="214282" y="6286520"/>
            <a:ext cx="1857388" cy="341153"/>
          </a:xfrm>
          <a:prstGeom prst="rect">
            <a:avLst/>
          </a:prstGeom>
        </p:spPr>
      </p:pic>
      <p:pic>
        <p:nvPicPr>
          <p:cNvPr id="5" name="4 Imagen" descr="xlogo-horizontal-azul-oscuro.png.pagespeed.ic.a2-w2kuKvh.png"/>
          <p:cNvPicPr>
            <a:picLocks noChangeAspect="1"/>
          </p:cNvPicPr>
          <p:nvPr/>
        </p:nvPicPr>
        <p:blipFill>
          <a:blip r:embed="rId3"/>
          <a:stretch>
            <a:fillRect/>
          </a:stretch>
        </p:blipFill>
        <p:spPr>
          <a:xfrm>
            <a:off x="7500958" y="6286520"/>
            <a:ext cx="1312915" cy="285752"/>
          </a:xfrm>
          <a:prstGeom prst="rect">
            <a:avLst/>
          </a:prstGeom>
        </p:spPr>
      </p:pic>
      <p:sp>
        <p:nvSpPr>
          <p:cNvPr id="6" name="5 CuadroTexto"/>
          <p:cNvSpPr txBox="1"/>
          <p:nvPr/>
        </p:nvSpPr>
        <p:spPr>
          <a:xfrm>
            <a:off x="2500298" y="6215082"/>
            <a:ext cx="4286280" cy="523220"/>
          </a:xfrm>
          <a:prstGeom prst="rect">
            <a:avLst/>
          </a:prstGeom>
          <a:noFill/>
        </p:spPr>
        <p:txBody>
          <a:bodyPr wrap="square" rtlCol="0">
            <a:spAutoFit/>
          </a:bodyPr>
          <a:lstStyle/>
          <a:p>
            <a:pPr algn="ctr"/>
            <a:r>
              <a:rPr lang="es-AR" sz="1600" dirty="0" smtClean="0">
                <a:solidFill>
                  <a:schemeClr val="tx1">
                    <a:lumMod val="50000"/>
                    <a:lumOff val="50000"/>
                  </a:schemeClr>
                </a:solidFill>
                <a:latin typeface="Arial Rounded MT Bold" pitchFamily="34" charset="0"/>
              </a:rPr>
              <a:t>VI Encuentro Nacional de Catalogadores </a:t>
            </a:r>
            <a:r>
              <a:rPr lang="es-AR" sz="1200" dirty="0" smtClean="0">
                <a:solidFill>
                  <a:schemeClr val="tx1">
                    <a:lumMod val="50000"/>
                    <a:lumOff val="50000"/>
                  </a:schemeClr>
                </a:solidFill>
                <a:latin typeface="Arial Rounded MT Bold" pitchFamily="34" charset="0"/>
              </a:rPr>
              <a:t>(15-17 nov. 2017)</a:t>
            </a:r>
            <a:endParaRPr lang="es-AR" sz="1200" dirty="0">
              <a:solidFill>
                <a:schemeClr val="tx1">
                  <a:lumMod val="50000"/>
                  <a:lumOff val="50000"/>
                </a:schemeClr>
              </a:solidFill>
              <a:latin typeface="Arial Rounded MT Bold" pitchFamily="34" charset="0"/>
            </a:endParaRPr>
          </a:p>
        </p:txBody>
      </p:sp>
      <p:sp>
        <p:nvSpPr>
          <p:cNvPr id="8" name="7 CuadroTexto"/>
          <p:cNvSpPr txBox="1"/>
          <p:nvPr/>
        </p:nvSpPr>
        <p:spPr>
          <a:xfrm>
            <a:off x="1071538" y="2643182"/>
            <a:ext cx="7143800" cy="1477328"/>
          </a:xfrm>
          <a:prstGeom prst="rect">
            <a:avLst/>
          </a:prstGeom>
          <a:noFill/>
        </p:spPr>
        <p:txBody>
          <a:bodyPr wrap="square" rtlCol="0">
            <a:spAutoFit/>
          </a:bodyPr>
          <a:lstStyle/>
          <a:p>
            <a:pPr algn="ctr"/>
            <a:r>
              <a:rPr lang="es-AR" dirty="0" smtClean="0">
                <a:solidFill>
                  <a:schemeClr val="tx1">
                    <a:lumMod val="50000"/>
                    <a:lumOff val="50000"/>
                  </a:schemeClr>
                </a:solidFill>
                <a:latin typeface="Arial Rounded MT Bold" pitchFamily="34" charset="0"/>
              </a:rPr>
              <a:t>El “Proyecto de Modernización del Proceso Documental”, contemplaba la implementación de un Sistema Integral de Gestión de Biblioteca de libre uso y un Programa de formación continua para el personal de la Biblioteca municipal y de todas las bibliotecas del Partido de Vicente López.	</a:t>
            </a:r>
          </a:p>
        </p:txBody>
      </p:sp>
      <p:pic>
        <p:nvPicPr>
          <p:cNvPr id="9" name="8 Imagen" descr="1-Logo REd mayo.jpg"/>
          <p:cNvPicPr>
            <a:picLocks noChangeAspect="1"/>
          </p:cNvPicPr>
          <p:nvPr/>
        </p:nvPicPr>
        <p:blipFill>
          <a:blip r:embed="rId4" cstate="print"/>
          <a:stretch>
            <a:fillRect/>
          </a:stretch>
        </p:blipFill>
        <p:spPr>
          <a:xfrm>
            <a:off x="2357422" y="142852"/>
            <a:ext cx="3995936" cy="66599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xministerio-de-cultura-presidencia-logo.png.pagespeed.ic.4t-xnsZKCm.png"/>
          <p:cNvPicPr>
            <a:picLocks noChangeAspect="1"/>
          </p:cNvPicPr>
          <p:nvPr/>
        </p:nvPicPr>
        <p:blipFill>
          <a:blip r:embed="rId2"/>
          <a:stretch>
            <a:fillRect/>
          </a:stretch>
        </p:blipFill>
        <p:spPr>
          <a:xfrm>
            <a:off x="214282" y="6286520"/>
            <a:ext cx="1857388" cy="341153"/>
          </a:xfrm>
          <a:prstGeom prst="rect">
            <a:avLst/>
          </a:prstGeom>
        </p:spPr>
      </p:pic>
      <p:pic>
        <p:nvPicPr>
          <p:cNvPr id="5" name="4 Imagen" descr="xlogo-horizontal-azul-oscuro.png.pagespeed.ic.a2-w2kuKvh.png"/>
          <p:cNvPicPr>
            <a:picLocks noChangeAspect="1"/>
          </p:cNvPicPr>
          <p:nvPr/>
        </p:nvPicPr>
        <p:blipFill>
          <a:blip r:embed="rId3"/>
          <a:stretch>
            <a:fillRect/>
          </a:stretch>
        </p:blipFill>
        <p:spPr>
          <a:xfrm>
            <a:off x="7500958" y="6286520"/>
            <a:ext cx="1312915" cy="285752"/>
          </a:xfrm>
          <a:prstGeom prst="rect">
            <a:avLst/>
          </a:prstGeom>
        </p:spPr>
      </p:pic>
      <p:sp>
        <p:nvSpPr>
          <p:cNvPr id="6" name="5 CuadroTexto"/>
          <p:cNvSpPr txBox="1"/>
          <p:nvPr/>
        </p:nvSpPr>
        <p:spPr>
          <a:xfrm>
            <a:off x="2500298" y="6215082"/>
            <a:ext cx="4286280" cy="523220"/>
          </a:xfrm>
          <a:prstGeom prst="rect">
            <a:avLst/>
          </a:prstGeom>
          <a:noFill/>
        </p:spPr>
        <p:txBody>
          <a:bodyPr wrap="square" rtlCol="0">
            <a:spAutoFit/>
          </a:bodyPr>
          <a:lstStyle/>
          <a:p>
            <a:pPr algn="ctr"/>
            <a:r>
              <a:rPr lang="es-AR" sz="1600" dirty="0" smtClean="0">
                <a:solidFill>
                  <a:schemeClr val="tx1">
                    <a:lumMod val="50000"/>
                    <a:lumOff val="50000"/>
                  </a:schemeClr>
                </a:solidFill>
                <a:latin typeface="Arial Rounded MT Bold" pitchFamily="34" charset="0"/>
              </a:rPr>
              <a:t>VI Encuentro Nacional de Catalogadores </a:t>
            </a:r>
            <a:r>
              <a:rPr lang="es-AR" sz="1200" dirty="0" smtClean="0">
                <a:solidFill>
                  <a:schemeClr val="tx1">
                    <a:lumMod val="50000"/>
                    <a:lumOff val="50000"/>
                  </a:schemeClr>
                </a:solidFill>
                <a:latin typeface="Arial Rounded MT Bold" pitchFamily="34" charset="0"/>
              </a:rPr>
              <a:t>(15-17 nov. 2017)</a:t>
            </a:r>
            <a:endParaRPr lang="es-AR" sz="1200" dirty="0">
              <a:solidFill>
                <a:schemeClr val="tx1">
                  <a:lumMod val="50000"/>
                  <a:lumOff val="50000"/>
                </a:schemeClr>
              </a:solidFill>
              <a:latin typeface="Arial Rounded MT Bold" pitchFamily="34" charset="0"/>
            </a:endParaRPr>
          </a:p>
        </p:txBody>
      </p:sp>
      <p:sp>
        <p:nvSpPr>
          <p:cNvPr id="8" name="7 CuadroTexto"/>
          <p:cNvSpPr txBox="1"/>
          <p:nvPr/>
        </p:nvSpPr>
        <p:spPr>
          <a:xfrm>
            <a:off x="1071538" y="2643182"/>
            <a:ext cx="7143800" cy="1200329"/>
          </a:xfrm>
          <a:prstGeom prst="rect">
            <a:avLst/>
          </a:prstGeom>
          <a:noFill/>
        </p:spPr>
        <p:txBody>
          <a:bodyPr wrap="square" rtlCol="0">
            <a:spAutoFit/>
          </a:bodyPr>
          <a:lstStyle/>
          <a:p>
            <a:pPr algn="ctr"/>
            <a:r>
              <a:rPr lang="es-AR" dirty="0" smtClean="0">
                <a:solidFill>
                  <a:schemeClr val="tx1">
                    <a:lumMod val="50000"/>
                    <a:lumOff val="50000"/>
                  </a:schemeClr>
                </a:solidFill>
                <a:latin typeface="Arial Rounded MT Bold" pitchFamily="34" charset="0"/>
              </a:rPr>
              <a:t>El 4 de septiembre de 2015 se reinaugura la Biblioteca Municipal José Froilán González y presentan a la comunidad los renovados espacios de lectura y el Sistema Integral de Gestión de Biblioteca MERAN.	</a:t>
            </a:r>
          </a:p>
        </p:txBody>
      </p:sp>
      <p:pic>
        <p:nvPicPr>
          <p:cNvPr id="9" name="8 Imagen" descr="1-Logo REd mayo.jpg"/>
          <p:cNvPicPr>
            <a:picLocks noChangeAspect="1"/>
          </p:cNvPicPr>
          <p:nvPr/>
        </p:nvPicPr>
        <p:blipFill>
          <a:blip r:embed="rId4" cstate="print"/>
          <a:stretch>
            <a:fillRect/>
          </a:stretch>
        </p:blipFill>
        <p:spPr>
          <a:xfrm>
            <a:off x="2357422" y="142852"/>
            <a:ext cx="3995936" cy="66599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xministerio-de-cultura-presidencia-logo.png.pagespeed.ic.4t-xnsZKCm.png"/>
          <p:cNvPicPr>
            <a:picLocks noChangeAspect="1"/>
          </p:cNvPicPr>
          <p:nvPr/>
        </p:nvPicPr>
        <p:blipFill>
          <a:blip r:embed="rId2"/>
          <a:stretch>
            <a:fillRect/>
          </a:stretch>
        </p:blipFill>
        <p:spPr>
          <a:xfrm>
            <a:off x="214282" y="6286520"/>
            <a:ext cx="1857388" cy="341153"/>
          </a:xfrm>
          <a:prstGeom prst="rect">
            <a:avLst/>
          </a:prstGeom>
        </p:spPr>
      </p:pic>
      <p:pic>
        <p:nvPicPr>
          <p:cNvPr id="5" name="4 Imagen" descr="xlogo-horizontal-azul-oscuro.png.pagespeed.ic.a2-w2kuKvh.png"/>
          <p:cNvPicPr>
            <a:picLocks noChangeAspect="1"/>
          </p:cNvPicPr>
          <p:nvPr/>
        </p:nvPicPr>
        <p:blipFill>
          <a:blip r:embed="rId3"/>
          <a:stretch>
            <a:fillRect/>
          </a:stretch>
        </p:blipFill>
        <p:spPr>
          <a:xfrm>
            <a:off x="7500958" y="6286520"/>
            <a:ext cx="1312915" cy="285752"/>
          </a:xfrm>
          <a:prstGeom prst="rect">
            <a:avLst/>
          </a:prstGeom>
        </p:spPr>
      </p:pic>
      <p:sp>
        <p:nvSpPr>
          <p:cNvPr id="6" name="5 CuadroTexto"/>
          <p:cNvSpPr txBox="1"/>
          <p:nvPr/>
        </p:nvSpPr>
        <p:spPr>
          <a:xfrm>
            <a:off x="2500298" y="6215082"/>
            <a:ext cx="4286280" cy="523220"/>
          </a:xfrm>
          <a:prstGeom prst="rect">
            <a:avLst/>
          </a:prstGeom>
          <a:noFill/>
        </p:spPr>
        <p:txBody>
          <a:bodyPr wrap="square" rtlCol="0">
            <a:spAutoFit/>
          </a:bodyPr>
          <a:lstStyle/>
          <a:p>
            <a:pPr algn="ctr"/>
            <a:r>
              <a:rPr lang="es-AR" sz="1600" dirty="0" smtClean="0">
                <a:solidFill>
                  <a:schemeClr val="tx1">
                    <a:lumMod val="50000"/>
                    <a:lumOff val="50000"/>
                  </a:schemeClr>
                </a:solidFill>
                <a:latin typeface="Arial Rounded MT Bold" pitchFamily="34" charset="0"/>
              </a:rPr>
              <a:t>VI Encuentro Nacional de Catalogadores </a:t>
            </a:r>
            <a:r>
              <a:rPr lang="es-AR" sz="1200" dirty="0" smtClean="0">
                <a:solidFill>
                  <a:schemeClr val="tx1">
                    <a:lumMod val="50000"/>
                    <a:lumOff val="50000"/>
                  </a:schemeClr>
                </a:solidFill>
                <a:latin typeface="Arial Rounded MT Bold" pitchFamily="34" charset="0"/>
              </a:rPr>
              <a:t>(15-17 nov. 2017)</a:t>
            </a:r>
            <a:endParaRPr lang="es-AR" sz="1200" dirty="0">
              <a:solidFill>
                <a:schemeClr val="tx1">
                  <a:lumMod val="50000"/>
                  <a:lumOff val="50000"/>
                </a:schemeClr>
              </a:solidFill>
              <a:latin typeface="Arial Rounded MT Bold" pitchFamily="34" charset="0"/>
            </a:endParaRPr>
          </a:p>
        </p:txBody>
      </p:sp>
      <p:pic>
        <p:nvPicPr>
          <p:cNvPr id="9" name="8 Imagen" descr="1-Logo REd mayo.jpg"/>
          <p:cNvPicPr>
            <a:picLocks noChangeAspect="1"/>
          </p:cNvPicPr>
          <p:nvPr/>
        </p:nvPicPr>
        <p:blipFill>
          <a:blip r:embed="rId4" cstate="print"/>
          <a:stretch>
            <a:fillRect/>
          </a:stretch>
        </p:blipFill>
        <p:spPr>
          <a:xfrm>
            <a:off x="2357422" y="142852"/>
            <a:ext cx="3995936" cy="665990"/>
          </a:xfrm>
          <a:prstGeom prst="rect">
            <a:avLst/>
          </a:prstGeom>
        </p:spPr>
      </p:pic>
      <p:pic>
        <p:nvPicPr>
          <p:cNvPr id="7" name="gráficos8"/>
          <p:cNvPicPr>
            <a:picLocks noChangeAspect="1"/>
          </p:cNvPicPr>
          <p:nvPr/>
        </p:nvPicPr>
        <p:blipFill>
          <a:blip r:embed="rId5" cstate="print">
            <a:alphaModFix/>
            <a:lum/>
          </a:blip>
          <a:srcRect/>
          <a:stretch>
            <a:fillRect/>
          </a:stretch>
        </p:blipFill>
        <p:spPr>
          <a:xfrm>
            <a:off x="971600" y="1340768"/>
            <a:ext cx="7200000" cy="4049309"/>
          </a:xfrm>
          <a:prstGeom prst="rect">
            <a:avLst/>
          </a:prstGeom>
          <a:ln>
            <a:noFill/>
            <a:prstDash/>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xministerio-de-cultura-presidencia-logo.png.pagespeed.ic.4t-xnsZKCm.png"/>
          <p:cNvPicPr>
            <a:picLocks noChangeAspect="1"/>
          </p:cNvPicPr>
          <p:nvPr/>
        </p:nvPicPr>
        <p:blipFill>
          <a:blip r:embed="rId2"/>
          <a:stretch>
            <a:fillRect/>
          </a:stretch>
        </p:blipFill>
        <p:spPr>
          <a:xfrm>
            <a:off x="214282" y="6286520"/>
            <a:ext cx="1857388" cy="341153"/>
          </a:xfrm>
          <a:prstGeom prst="rect">
            <a:avLst/>
          </a:prstGeom>
        </p:spPr>
      </p:pic>
      <p:pic>
        <p:nvPicPr>
          <p:cNvPr id="5" name="4 Imagen" descr="xlogo-horizontal-azul-oscuro.png.pagespeed.ic.a2-w2kuKvh.png"/>
          <p:cNvPicPr>
            <a:picLocks noChangeAspect="1"/>
          </p:cNvPicPr>
          <p:nvPr/>
        </p:nvPicPr>
        <p:blipFill>
          <a:blip r:embed="rId3"/>
          <a:stretch>
            <a:fillRect/>
          </a:stretch>
        </p:blipFill>
        <p:spPr>
          <a:xfrm>
            <a:off x="7500958" y="6286520"/>
            <a:ext cx="1312915" cy="285752"/>
          </a:xfrm>
          <a:prstGeom prst="rect">
            <a:avLst/>
          </a:prstGeom>
        </p:spPr>
      </p:pic>
      <p:sp>
        <p:nvSpPr>
          <p:cNvPr id="6" name="5 CuadroTexto"/>
          <p:cNvSpPr txBox="1"/>
          <p:nvPr/>
        </p:nvSpPr>
        <p:spPr>
          <a:xfrm>
            <a:off x="2500298" y="6215082"/>
            <a:ext cx="4286280" cy="523220"/>
          </a:xfrm>
          <a:prstGeom prst="rect">
            <a:avLst/>
          </a:prstGeom>
          <a:noFill/>
        </p:spPr>
        <p:txBody>
          <a:bodyPr wrap="square" rtlCol="0">
            <a:spAutoFit/>
          </a:bodyPr>
          <a:lstStyle/>
          <a:p>
            <a:pPr algn="ctr"/>
            <a:r>
              <a:rPr lang="es-AR" sz="1600" dirty="0" smtClean="0">
                <a:solidFill>
                  <a:schemeClr val="tx1">
                    <a:lumMod val="50000"/>
                    <a:lumOff val="50000"/>
                  </a:schemeClr>
                </a:solidFill>
                <a:latin typeface="Arial Rounded MT Bold" pitchFamily="34" charset="0"/>
              </a:rPr>
              <a:t>VI Encuentro Nacional de Catalogadores </a:t>
            </a:r>
            <a:r>
              <a:rPr lang="es-AR" sz="1200" dirty="0" smtClean="0">
                <a:solidFill>
                  <a:schemeClr val="tx1">
                    <a:lumMod val="50000"/>
                    <a:lumOff val="50000"/>
                  </a:schemeClr>
                </a:solidFill>
                <a:latin typeface="Arial Rounded MT Bold" pitchFamily="34" charset="0"/>
              </a:rPr>
              <a:t>(15-17 nov. 2017)</a:t>
            </a:r>
            <a:endParaRPr lang="es-AR" sz="1200" dirty="0">
              <a:solidFill>
                <a:schemeClr val="tx1">
                  <a:lumMod val="50000"/>
                  <a:lumOff val="50000"/>
                </a:schemeClr>
              </a:solidFill>
              <a:latin typeface="Arial Rounded MT Bold" pitchFamily="34" charset="0"/>
            </a:endParaRPr>
          </a:p>
        </p:txBody>
      </p:sp>
      <p:pic>
        <p:nvPicPr>
          <p:cNvPr id="9" name="8 Imagen" descr="1-Logo REd mayo.jpg"/>
          <p:cNvPicPr>
            <a:picLocks noChangeAspect="1"/>
          </p:cNvPicPr>
          <p:nvPr/>
        </p:nvPicPr>
        <p:blipFill>
          <a:blip r:embed="rId4" cstate="print"/>
          <a:stretch>
            <a:fillRect/>
          </a:stretch>
        </p:blipFill>
        <p:spPr>
          <a:xfrm>
            <a:off x="2357422" y="142852"/>
            <a:ext cx="3995936" cy="665990"/>
          </a:xfrm>
          <a:prstGeom prst="rect">
            <a:avLst/>
          </a:prstGeom>
        </p:spPr>
      </p:pic>
      <p:pic>
        <p:nvPicPr>
          <p:cNvPr id="8" name="gráficos9"/>
          <p:cNvPicPr>
            <a:picLocks noChangeAspect="1"/>
          </p:cNvPicPr>
          <p:nvPr/>
        </p:nvPicPr>
        <p:blipFill>
          <a:blip r:embed="rId5" cstate="print"/>
          <a:stretch>
            <a:fillRect/>
          </a:stretch>
        </p:blipFill>
        <p:spPr>
          <a:xfrm>
            <a:off x="1538029" y="1340768"/>
            <a:ext cx="6067141" cy="4044761"/>
          </a:xfrm>
          <a:prstGeom prst="rect">
            <a:avLst/>
          </a:prstGeom>
          <a:ln>
            <a:noFill/>
            <a:prstDash/>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409</TotalTime>
  <Words>724</Words>
  <Application>Microsoft Office PowerPoint</Application>
  <PresentationFormat>Presentación en pantalla (4:3)</PresentationFormat>
  <Paragraphs>70</Paragraphs>
  <Slides>36</Slides>
  <Notes>0</Notes>
  <HiddenSlides>0</HiddenSlides>
  <MMClips>0</MMClips>
  <ScaleCrop>false</ScaleCrop>
  <HeadingPairs>
    <vt:vector size="4" baseType="variant">
      <vt:variant>
        <vt:lpstr>Tema</vt:lpstr>
      </vt:variant>
      <vt:variant>
        <vt:i4>1</vt:i4>
      </vt:variant>
      <vt:variant>
        <vt:lpstr>Títulos de diapositiva</vt:lpstr>
      </vt:variant>
      <vt:variant>
        <vt:i4>36</vt:i4>
      </vt:variant>
    </vt:vector>
  </HeadingPairs>
  <TitlesOfParts>
    <vt:vector size="37"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vector>
  </TitlesOfParts>
  <Company>MRECIC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dhp</dc:creator>
  <cp:lastModifiedBy>dhp</cp:lastModifiedBy>
  <cp:revision>67</cp:revision>
  <dcterms:created xsi:type="dcterms:W3CDTF">2017-11-13T21:25:05Z</dcterms:created>
  <dcterms:modified xsi:type="dcterms:W3CDTF">2017-11-15T15:39:19Z</dcterms:modified>
</cp:coreProperties>
</file>